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299" r:id="rId3"/>
    <p:sldId id="257" r:id="rId4"/>
    <p:sldId id="258" r:id="rId5"/>
    <p:sldId id="259" r:id="rId6"/>
    <p:sldId id="261" r:id="rId7"/>
    <p:sldId id="262" r:id="rId8"/>
    <p:sldId id="264" r:id="rId9"/>
    <p:sldId id="266" r:id="rId10"/>
    <p:sldId id="260" r:id="rId11"/>
    <p:sldId id="273" r:id="rId12"/>
    <p:sldId id="274" r:id="rId13"/>
    <p:sldId id="267" r:id="rId14"/>
    <p:sldId id="268" r:id="rId15"/>
    <p:sldId id="271" r:id="rId16"/>
    <p:sldId id="272" r:id="rId17"/>
    <p:sldId id="275" r:id="rId18"/>
    <p:sldId id="276" r:id="rId19"/>
    <p:sldId id="277" r:id="rId20"/>
    <p:sldId id="278" r:id="rId21"/>
    <p:sldId id="279" r:id="rId22"/>
    <p:sldId id="280" r:id="rId23"/>
    <p:sldId id="281" r:id="rId24"/>
    <p:sldId id="282" r:id="rId25"/>
    <p:sldId id="295" r:id="rId26"/>
    <p:sldId id="283" r:id="rId27"/>
    <p:sldId id="291" r:id="rId28"/>
    <p:sldId id="287" r:id="rId29"/>
    <p:sldId id="285" r:id="rId30"/>
    <p:sldId id="289" r:id="rId31"/>
    <p:sldId id="293" r:id="rId32"/>
    <p:sldId id="297" r:id="rId33"/>
    <p:sldId id="298" r:id="rId34"/>
    <p:sldId id="292" r:id="rId35"/>
    <p:sldId id="29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FCF"/>
    <a:srgbClr val="400080"/>
    <a:srgbClr val="00FFFF"/>
    <a:srgbClr val="FF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99" autoAdjust="0"/>
  </p:normalViewPr>
  <p:slideViewPr>
    <p:cSldViewPr snapToGrid="0" snapToObjects="1">
      <p:cViewPr varScale="1">
        <p:scale>
          <a:sx n="65" d="100"/>
          <a:sy n="65" d="100"/>
        </p:scale>
        <p:origin x="131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4561EF-E092-D14E-B5AB-7E3C41C244DD}" type="datetimeFigureOut">
              <a:rPr lang="en-US" smtClean="0"/>
              <a:pPr/>
              <a:t>9/20/2017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A7DF2E-BEC1-3847-A368-D05D72886A8E}" type="slidenum">
              <a:rPr lang="en-US" smtClean="0"/>
              <a:pPr/>
              <a:t>‹#›</a:t>
            </a:fld>
            <a:endParaRPr lang="en-US"/>
          </a:p>
        </p:txBody>
      </p:sp>
    </p:spTree>
    <p:extLst>
      <p:ext uri="{BB962C8B-B14F-4D97-AF65-F5344CB8AC3E}">
        <p14:creationId xmlns:p14="http://schemas.microsoft.com/office/powerpoint/2010/main" val="2675317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37A97-563F-6842-834C-BC03D5EFD1C0}" type="datetimeFigureOut">
              <a:rPr lang="en-US" smtClean="0"/>
              <a:pPr/>
              <a:t>9/20/2017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73F4E2-0380-A74A-AC9C-4A346A495270}" type="slidenum">
              <a:rPr lang="en-US" smtClean="0"/>
              <a:pPr/>
              <a:t>‹#›</a:t>
            </a:fld>
            <a:endParaRPr lang="en-US"/>
          </a:p>
        </p:txBody>
      </p:sp>
    </p:spTree>
    <p:extLst>
      <p:ext uri="{BB962C8B-B14F-4D97-AF65-F5344CB8AC3E}">
        <p14:creationId xmlns:p14="http://schemas.microsoft.com/office/powerpoint/2010/main" val="34706461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F4E2-0380-A74A-AC9C-4A346A495270}" type="slidenum">
              <a:rPr lang="en-US" smtClean="0"/>
              <a:pPr/>
              <a:t>15</a:t>
            </a:fld>
            <a:endParaRPr lang="en-US"/>
          </a:p>
        </p:txBody>
      </p:sp>
    </p:spTree>
    <p:extLst>
      <p:ext uri="{BB962C8B-B14F-4D97-AF65-F5344CB8AC3E}">
        <p14:creationId xmlns:p14="http://schemas.microsoft.com/office/powerpoint/2010/main" val="293284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F4E2-0380-A74A-AC9C-4A346A495270}" type="slidenum">
              <a:rPr lang="en-US" smtClean="0"/>
              <a:pPr/>
              <a:t>16</a:t>
            </a:fld>
            <a:endParaRPr lang="en-US"/>
          </a:p>
        </p:txBody>
      </p:sp>
    </p:spTree>
    <p:extLst>
      <p:ext uri="{BB962C8B-B14F-4D97-AF65-F5344CB8AC3E}">
        <p14:creationId xmlns:p14="http://schemas.microsoft.com/office/powerpoint/2010/main" val="185786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www.youtube.com/watch?v</a:t>
            </a:r>
            <a:r>
              <a:rPr lang="en-US" dirty="0" smtClean="0"/>
              <a:t>=ImA7CILOTTw</a:t>
            </a:r>
            <a:endParaRPr lang="en-US" dirty="0"/>
          </a:p>
        </p:txBody>
      </p:sp>
      <p:sp>
        <p:nvSpPr>
          <p:cNvPr id="4" name="Slide Number Placeholder 3"/>
          <p:cNvSpPr>
            <a:spLocks noGrp="1"/>
          </p:cNvSpPr>
          <p:nvPr>
            <p:ph type="sldNum" sz="quarter" idx="10"/>
          </p:nvPr>
        </p:nvSpPr>
        <p:spPr/>
        <p:txBody>
          <a:bodyPr/>
          <a:lstStyle/>
          <a:p>
            <a:fld id="{6873F4E2-0380-A74A-AC9C-4A346A495270}" type="slidenum">
              <a:rPr lang="en-US" smtClean="0"/>
              <a:pPr/>
              <a:t>28</a:t>
            </a:fld>
            <a:endParaRPr lang="en-US"/>
          </a:p>
        </p:txBody>
      </p:sp>
    </p:spTree>
    <p:extLst>
      <p:ext uri="{BB962C8B-B14F-4D97-AF65-F5344CB8AC3E}">
        <p14:creationId xmlns:p14="http://schemas.microsoft.com/office/powerpoint/2010/main" val="167582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73F4E2-0380-A74A-AC9C-4A346A495270}" type="slidenum">
              <a:rPr lang="en-US" smtClean="0"/>
              <a:pPr/>
              <a:t>29</a:t>
            </a:fld>
            <a:endParaRPr lang="en-US"/>
          </a:p>
        </p:txBody>
      </p:sp>
    </p:spTree>
    <p:extLst>
      <p:ext uri="{BB962C8B-B14F-4D97-AF65-F5344CB8AC3E}">
        <p14:creationId xmlns:p14="http://schemas.microsoft.com/office/powerpoint/2010/main" val="380326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3F4E2-0380-A74A-AC9C-4A346A495270}" type="slidenum">
              <a:rPr lang="en-US" smtClean="0"/>
              <a:pPr/>
              <a:t>31</a:t>
            </a:fld>
            <a:endParaRPr lang="en-US"/>
          </a:p>
        </p:txBody>
      </p:sp>
    </p:spTree>
    <p:extLst>
      <p:ext uri="{BB962C8B-B14F-4D97-AF65-F5344CB8AC3E}">
        <p14:creationId xmlns:p14="http://schemas.microsoft.com/office/powerpoint/2010/main" val="1828459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3F4E2-0380-A74A-AC9C-4A346A495270}" type="slidenum">
              <a:rPr lang="en-US" smtClean="0"/>
              <a:pPr/>
              <a:t>32</a:t>
            </a:fld>
            <a:endParaRPr lang="en-US"/>
          </a:p>
        </p:txBody>
      </p:sp>
    </p:spTree>
    <p:extLst>
      <p:ext uri="{BB962C8B-B14F-4D97-AF65-F5344CB8AC3E}">
        <p14:creationId xmlns:p14="http://schemas.microsoft.com/office/powerpoint/2010/main" val="278494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73F4E2-0380-A74A-AC9C-4A346A495270}" type="slidenum">
              <a:rPr lang="en-US" smtClean="0"/>
              <a:pPr/>
              <a:t>33</a:t>
            </a:fld>
            <a:endParaRPr lang="en-US"/>
          </a:p>
        </p:txBody>
      </p:sp>
    </p:spTree>
    <p:extLst>
      <p:ext uri="{BB962C8B-B14F-4D97-AF65-F5344CB8AC3E}">
        <p14:creationId xmlns:p14="http://schemas.microsoft.com/office/powerpoint/2010/main" val="3704910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5B9845-C66C-3045-93B1-85671D3171CA}" type="datetimeFigureOut">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204F1-DD96-BB44-B521-7FF6C260635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B9845-C66C-3045-93B1-85671D3171CA}" type="datetimeFigureOut">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204F1-DD96-BB44-B521-7FF6C26063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B9845-C66C-3045-93B1-85671D3171CA}" type="datetimeFigureOut">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204F1-DD96-BB44-B521-7FF6C26063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5B9845-C66C-3045-93B1-85671D3171CA}" type="datetimeFigureOut">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204F1-DD96-BB44-B521-7FF6C260635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5B9845-C66C-3045-93B1-85671D3171CA}" type="datetimeFigureOut">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204F1-DD96-BB44-B521-7FF6C26063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5B9845-C66C-3045-93B1-85671D3171CA}" type="datetimeFigureOut">
              <a:rPr lang="en-US" smtClean="0"/>
              <a:pPr/>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204F1-DD96-BB44-B521-7FF6C26063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5B9845-C66C-3045-93B1-85671D3171CA}" type="datetimeFigureOut">
              <a:rPr lang="en-US" smtClean="0"/>
              <a:pPr/>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204F1-DD96-BB44-B521-7FF6C26063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5B9845-C66C-3045-93B1-85671D3171CA}" type="datetimeFigureOut">
              <a:rPr lang="en-US" smtClean="0"/>
              <a:pPr/>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204F1-DD96-BB44-B521-7FF6C26063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B9845-C66C-3045-93B1-85671D3171CA}" type="datetimeFigureOut">
              <a:rPr lang="en-US" smtClean="0"/>
              <a:pPr/>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204F1-DD96-BB44-B521-7FF6C26063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B9845-C66C-3045-93B1-85671D3171CA}" type="datetimeFigureOut">
              <a:rPr lang="en-US" smtClean="0"/>
              <a:pPr/>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204F1-DD96-BB44-B521-7FF6C260635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5B9845-C66C-3045-93B1-85671D3171CA}" type="datetimeFigureOut">
              <a:rPr lang="en-US" smtClean="0"/>
              <a:pPr/>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204F1-DD96-BB44-B521-7FF6C26063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B9845-C66C-3045-93B1-85671D3171CA}" type="datetimeFigureOut">
              <a:rPr lang="en-US" smtClean="0"/>
              <a:pPr/>
              <a:t>9/20/2017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204F1-DD96-BB44-B521-7FF6C26063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B_GVgbykf8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JhItB78o_k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SMGRhAEn6K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AnuhVE4d2D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bWpDKKUFLk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iHsqBiAiR5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wGNlhTWBhH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2055519"/>
          </a:xfrm>
        </p:spPr>
        <p:txBody>
          <a:bodyPr>
            <a:noAutofit/>
          </a:bodyPr>
          <a:lstStyle/>
          <a:p>
            <a:r>
              <a:rPr lang="en-US" sz="6000" b="1" dirty="0" smtClean="0">
                <a:solidFill>
                  <a:srgbClr val="000000"/>
                </a:solidFill>
              </a:rPr>
              <a:t>Direct and Indirect</a:t>
            </a:r>
            <a:br>
              <a:rPr lang="en-US" sz="6000" b="1" dirty="0" smtClean="0">
                <a:solidFill>
                  <a:srgbClr val="000000"/>
                </a:solidFill>
              </a:rPr>
            </a:br>
            <a:r>
              <a:rPr lang="en-US" sz="6000" b="1" dirty="0" smtClean="0">
                <a:solidFill>
                  <a:srgbClr val="000000"/>
                </a:solidFill>
              </a:rPr>
              <a:t>Characterization</a:t>
            </a:r>
            <a:endParaRPr lang="en-US" sz="6000" b="1" dirty="0">
              <a:solidFill>
                <a:srgbClr val="000000"/>
              </a:solidFill>
            </a:endParaRPr>
          </a:p>
        </p:txBody>
      </p:sp>
      <p:sp>
        <p:nvSpPr>
          <p:cNvPr id="3" name="Subtitle 2"/>
          <p:cNvSpPr>
            <a:spLocks noGrp="1"/>
          </p:cNvSpPr>
          <p:nvPr>
            <p:ph type="subTitle" idx="1"/>
          </p:nvPr>
        </p:nvSpPr>
        <p:spPr>
          <a:xfrm>
            <a:off x="1371600" y="5627817"/>
            <a:ext cx="6400800" cy="764805"/>
          </a:xfrm>
        </p:spPr>
        <p:txBody>
          <a:bodyPr>
            <a:normAutofit/>
          </a:bodyPr>
          <a:lstStyle/>
          <a:p>
            <a:endParaRPr lang="en-US" dirty="0" smtClean="0">
              <a:solidFill>
                <a:schemeClr val="tx1"/>
              </a:solidFill>
            </a:endParaRPr>
          </a:p>
        </p:txBody>
      </p:sp>
      <p:pic>
        <p:nvPicPr>
          <p:cNvPr id="5" name="Picture 4"/>
          <p:cNvPicPr>
            <a:picLocks noChangeAspect="1"/>
          </p:cNvPicPr>
          <p:nvPr/>
        </p:nvPicPr>
        <p:blipFill>
          <a:blip r:embed="rId2"/>
          <a:stretch>
            <a:fillRect/>
          </a:stretch>
        </p:blipFill>
        <p:spPr>
          <a:xfrm>
            <a:off x="2359258" y="2264918"/>
            <a:ext cx="4614053" cy="3933480"/>
          </a:xfrm>
          <a:prstGeom prst="rect">
            <a:avLst/>
          </a:prstGeom>
        </p:spPr>
      </p:pic>
      <p:sp>
        <p:nvSpPr>
          <p:cNvPr id="6" name="Oval 5"/>
          <p:cNvSpPr/>
          <p:nvPr/>
        </p:nvSpPr>
        <p:spPr>
          <a:xfrm>
            <a:off x="7772400" y="2055519"/>
            <a:ext cx="685800" cy="752020"/>
          </a:xfrm>
          <a:prstGeom prst="ellipse">
            <a:avLst/>
          </a:prstGeom>
          <a:solidFill>
            <a:schemeClr val="accent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85800" y="1035566"/>
            <a:ext cx="685800" cy="752020"/>
          </a:xfrm>
          <a:prstGeom prst="ellipse">
            <a:avLst/>
          </a:prstGeom>
          <a:solidFill>
            <a:srgbClr val="FF008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81675" y="4278155"/>
            <a:ext cx="989926" cy="1015431"/>
          </a:xfrm>
          <a:prstGeom prst="ellipse">
            <a:avLst/>
          </a:prstGeom>
          <a:solidFill>
            <a:srgbClr val="FF66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468274" y="5377191"/>
            <a:ext cx="989926" cy="1015431"/>
          </a:xfrm>
          <a:prstGeom prst="ellipse">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973311" y="3704317"/>
            <a:ext cx="989926" cy="1015431"/>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029038" y="2470912"/>
            <a:ext cx="989926" cy="1015431"/>
          </a:xfrm>
          <a:prstGeom prst="ellipse">
            <a:avLst/>
          </a:prstGeom>
          <a:solidFill>
            <a:schemeClr val="accent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590838" y="5377191"/>
            <a:ext cx="428126" cy="435948"/>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772400" y="817592"/>
            <a:ext cx="428126" cy="435948"/>
          </a:xfrm>
          <a:prstGeom prst="ellipse">
            <a:avLst/>
          </a:prstGeom>
          <a:solidFill>
            <a:srgbClr val="00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57674" y="3268369"/>
            <a:ext cx="428126" cy="435948"/>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200526" y="4501774"/>
            <a:ext cx="466445" cy="435948"/>
          </a:xfrm>
          <a:prstGeom prst="ellipse">
            <a:avLst/>
          </a:prstGeom>
          <a:solidFill>
            <a:srgbClr val="40008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81675" y="5965539"/>
            <a:ext cx="428126" cy="435948"/>
          </a:xfrm>
          <a:prstGeom prst="ellipse">
            <a:avLst/>
          </a:prstGeom>
          <a:solidFill>
            <a:srgbClr val="FF6FC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274638"/>
            <a:ext cx="8756316" cy="1143000"/>
          </a:xfrm>
        </p:spPr>
        <p:txBody>
          <a:bodyPr>
            <a:noAutofit/>
          </a:bodyPr>
          <a:lstStyle/>
          <a:p>
            <a:r>
              <a:rPr lang="en-US" sz="6600" b="1" dirty="0" smtClean="0">
                <a:solidFill>
                  <a:srgbClr val="3366FF"/>
                </a:solidFill>
              </a:rPr>
              <a:t>Your Turn</a:t>
            </a:r>
            <a:endParaRPr lang="en-US" sz="6600" b="1" dirty="0">
              <a:solidFill>
                <a:srgbClr val="3366FF"/>
              </a:solidFill>
            </a:endParaRPr>
          </a:p>
        </p:txBody>
      </p:sp>
      <p:sp>
        <p:nvSpPr>
          <p:cNvPr id="3" name="Content Placeholder 2"/>
          <p:cNvSpPr>
            <a:spLocks noGrp="1"/>
          </p:cNvSpPr>
          <p:nvPr>
            <p:ph idx="1"/>
          </p:nvPr>
        </p:nvSpPr>
        <p:spPr>
          <a:xfrm>
            <a:off x="457199" y="1600200"/>
            <a:ext cx="8459537" cy="5257800"/>
          </a:xfrm>
        </p:spPr>
        <p:txBody>
          <a:bodyPr>
            <a:normAutofit/>
          </a:bodyPr>
          <a:lstStyle/>
          <a:p>
            <a:pPr marL="742950" indent="-742950">
              <a:buAutoNum type="arabicPeriod"/>
            </a:pPr>
            <a:r>
              <a:rPr lang="en-US" sz="3600" b="1" dirty="0" smtClean="0"/>
              <a:t>Determine if the example is direct/indirect characterization.  </a:t>
            </a:r>
          </a:p>
          <a:p>
            <a:pPr marL="742950" indent="-742950">
              <a:buAutoNum type="arabicPeriod"/>
            </a:pPr>
            <a:r>
              <a:rPr lang="en-US" sz="3600" b="1" dirty="0" smtClean="0"/>
              <a:t>If the example is </a:t>
            </a:r>
            <a:r>
              <a:rPr lang="en-US" sz="3600" b="1" u="sng" dirty="0" smtClean="0">
                <a:solidFill>
                  <a:srgbClr val="3366FF"/>
                </a:solidFill>
              </a:rPr>
              <a:t>indirect characterization</a:t>
            </a:r>
            <a:r>
              <a:rPr lang="en-US" sz="3600" b="1" dirty="0" smtClean="0"/>
              <a:t>….</a:t>
            </a:r>
          </a:p>
          <a:p>
            <a:pPr marL="1143000" lvl="1" indent="-742950">
              <a:buNone/>
            </a:pPr>
            <a:r>
              <a:rPr lang="en-US" b="1" dirty="0" smtClean="0"/>
              <a:t>	</a:t>
            </a:r>
            <a:r>
              <a:rPr lang="en-US" sz="3200" b="1" dirty="0" smtClean="0"/>
              <a:t>*Think about if it was the character’s speech, thoughts, or actions.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0713"/>
          </a:xfrm>
        </p:spPr>
        <p:txBody>
          <a:bodyPr/>
          <a:lstStyle/>
          <a:p>
            <a:r>
              <a:rPr lang="en-US" b="1" dirty="0" smtClean="0">
                <a:solidFill>
                  <a:srgbClr val="3366FF"/>
                </a:solidFill>
              </a:rPr>
              <a:t>PRACTICE </a:t>
            </a:r>
            <a:endParaRPr lang="en-US" b="1" dirty="0">
              <a:solidFill>
                <a:srgbClr val="3366FF"/>
              </a:solidFill>
            </a:endParaRPr>
          </a:p>
        </p:txBody>
      </p:sp>
      <p:sp>
        <p:nvSpPr>
          <p:cNvPr id="3" name="Content Placeholder 2"/>
          <p:cNvSpPr>
            <a:spLocks noGrp="1"/>
          </p:cNvSpPr>
          <p:nvPr>
            <p:ph idx="1"/>
          </p:nvPr>
        </p:nvSpPr>
        <p:spPr>
          <a:xfrm>
            <a:off x="457200" y="1297978"/>
            <a:ext cx="8229600" cy="4828185"/>
          </a:xfrm>
        </p:spPr>
        <p:txBody>
          <a:bodyPr>
            <a:normAutofit/>
          </a:bodyPr>
          <a:lstStyle/>
          <a:p>
            <a:r>
              <a:rPr lang="en-US" sz="5400" b="1" dirty="0" smtClean="0"/>
              <a:t>Jim was an honest man.  He never cheated anybody in his entire life.</a:t>
            </a:r>
            <a:endParaRPr lang="en-US" sz="5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0713"/>
          </a:xfrm>
        </p:spPr>
        <p:txBody>
          <a:bodyPr/>
          <a:lstStyle/>
          <a:p>
            <a:r>
              <a:rPr lang="en-US" b="1" dirty="0" smtClean="0">
                <a:solidFill>
                  <a:srgbClr val="3366FF"/>
                </a:solidFill>
              </a:rPr>
              <a:t>PRACTICE </a:t>
            </a:r>
            <a:endParaRPr lang="en-US" b="1" dirty="0">
              <a:solidFill>
                <a:srgbClr val="3366FF"/>
              </a:solidFill>
            </a:endParaRPr>
          </a:p>
        </p:txBody>
      </p:sp>
      <p:sp>
        <p:nvSpPr>
          <p:cNvPr id="3" name="Content Placeholder 2"/>
          <p:cNvSpPr>
            <a:spLocks noGrp="1"/>
          </p:cNvSpPr>
          <p:nvPr>
            <p:ph idx="1"/>
          </p:nvPr>
        </p:nvSpPr>
        <p:spPr>
          <a:xfrm>
            <a:off x="457200" y="1297978"/>
            <a:ext cx="8229600" cy="4828185"/>
          </a:xfrm>
        </p:spPr>
        <p:txBody>
          <a:bodyPr>
            <a:normAutofit/>
          </a:bodyPr>
          <a:lstStyle/>
          <a:p>
            <a:r>
              <a:rPr lang="en-US" sz="5400" b="1" dirty="0" smtClean="0">
                <a:solidFill>
                  <a:srgbClr val="0000FF"/>
                </a:solidFill>
              </a:rPr>
              <a:t>Jim was </a:t>
            </a:r>
            <a:r>
              <a:rPr lang="en-US" sz="5400" b="1" dirty="0" smtClean="0"/>
              <a:t>an</a:t>
            </a:r>
            <a:r>
              <a:rPr lang="en-US" sz="5400" b="1" dirty="0" smtClean="0">
                <a:solidFill>
                  <a:srgbClr val="0000FF"/>
                </a:solidFill>
              </a:rPr>
              <a:t> honest </a:t>
            </a:r>
            <a:r>
              <a:rPr lang="en-US" sz="5400" b="1" dirty="0" smtClean="0"/>
              <a:t>man.  He never cheated anybody in his entire life.</a:t>
            </a:r>
          </a:p>
          <a:p>
            <a:pPr algn="ctr">
              <a:buNone/>
            </a:pPr>
            <a:r>
              <a:rPr lang="en-US" sz="5400" b="1" dirty="0" smtClean="0">
                <a:solidFill>
                  <a:srgbClr val="3366FF"/>
                </a:solidFill>
              </a:rPr>
              <a:t>DIRECT CHARACTERIZATION</a:t>
            </a:r>
            <a:endParaRPr lang="en-US" sz="5400" b="1" dirty="0">
              <a:solidFill>
                <a:srgbClr val="3366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PRACTICE </a:t>
            </a:r>
            <a:endParaRPr lang="en-US" b="1" dirty="0">
              <a:solidFill>
                <a:srgbClr val="3366FF"/>
              </a:solidFill>
            </a:endParaRPr>
          </a:p>
        </p:txBody>
      </p:sp>
      <p:sp>
        <p:nvSpPr>
          <p:cNvPr id="3" name="Content Placeholder 2"/>
          <p:cNvSpPr>
            <a:spLocks noGrp="1"/>
          </p:cNvSpPr>
          <p:nvPr>
            <p:ph idx="1"/>
          </p:nvPr>
        </p:nvSpPr>
        <p:spPr/>
        <p:txBody>
          <a:bodyPr>
            <a:noAutofit/>
          </a:bodyPr>
          <a:lstStyle/>
          <a:p>
            <a:r>
              <a:rPr lang="en-US" sz="4400" b="1" dirty="0" smtClean="0"/>
              <a:t>John cared a lot for the well being of others.  There was an odd couple living alone near his house.  John used to buy weekly groceries for them and even check on them everyday, just to see how they are doing.</a:t>
            </a:r>
            <a:endParaRPr lang="en-US" sz="4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6508"/>
          </a:xfrm>
        </p:spPr>
        <p:txBody>
          <a:bodyPr>
            <a:normAutofit fontScale="90000"/>
          </a:bodyPr>
          <a:lstStyle/>
          <a:p>
            <a:r>
              <a:rPr lang="en-US" b="1" dirty="0" smtClean="0">
                <a:solidFill>
                  <a:srgbClr val="3366FF"/>
                </a:solidFill>
              </a:rPr>
              <a:t>PRACTICE </a:t>
            </a:r>
            <a:endParaRPr lang="en-US" b="1" dirty="0">
              <a:solidFill>
                <a:srgbClr val="3366FF"/>
              </a:solidFill>
            </a:endParaRPr>
          </a:p>
        </p:txBody>
      </p:sp>
      <p:sp>
        <p:nvSpPr>
          <p:cNvPr id="3" name="Content Placeholder 2"/>
          <p:cNvSpPr>
            <a:spLocks noGrp="1"/>
          </p:cNvSpPr>
          <p:nvPr>
            <p:ph idx="1"/>
          </p:nvPr>
        </p:nvSpPr>
        <p:spPr>
          <a:xfrm>
            <a:off x="457200" y="1186324"/>
            <a:ext cx="8229600" cy="3754367"/>
          </a:xfrm>
        </p:spPr>
        <p:txBody>
          <a:bodyPr>
            <a:noAutofit/>
          </a:bodyPr>
          <a:lstStyle/>
          <a:p>
            <a:r>
              <a:rPr lang="en-US" sz="4000" b="1" dirty="0" smtClean="0">
                <a:solidFill>
                  <a:srgbClr val="0000FF"/>
                </a:solidFill>
              </a:rPr>
              <a:t>John cared </a:t>
            </a:r>
            <a:r>
              <a:rPr lang="en-US" sz="4000" b="1" dirty="0" smtClean="0"/>
              <a:t>a lot for the well being of others.  There was an odd couple living alone near his house.  John used to buy weekly groceries for them and even check on them everyday, just to see how they are doing.</a:t>
            </a:r>
          </a:p>
          <a:p>
            <a:pPr algn="ctr">
              <a:buNone/>
            </a:pPr>
            <a:r>
              <a:rPr lang="en-US" sz="4000" b="1" dirty="0" smtClean="0">
                <a:solidFill>
                  <a:srgbClr val="3366FF"/>
                </a:solidFill>
              </a:rPr>
              <a:t>DIRECT CHARACTERIZATION</a:t>
            </a:r>
            <a:endParaRPr lang="en-US" sz="4000" b="1" dirty="0">
              <a:solidFill>
                <a:srgbClr val="3366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PRACTICE </a:t>
            </a:r>
            <a:endParaRPr lang="en-US" b="1" dirty="0">
              <a:solidFill>
                <a:srgbClr val="3366FF"/>
              </a:solidFill>
            </a:endParaRPr>
          </a:p>
        </p:txBody>
      </p:sp>
      <p:sp>
        <p:nvSpPr>
          <p:cNvPr id="3" name="Content Placeholder 2"/>
          <p:cNvSpPr>
            <a:spLocks noGrp="1"/>
          </p:cNvSpPr>
          <p:nvPr>
            <p:ph idx="1"/>
          </p:nvPr>
        </p:nvSpPr>
        <p:spPr>
          <a:xfrm>
            <a:off x="457200" y="1600200"/>
            <a:ext cx="8229600" cy="4903647"/>
          </a:xfrm>
        </p:spPr>
        <p:txBody>
          <a:bodyPr>
            <a:normAutofit lnSpcReduction="10000"/>
          </a:bodyPr>
          <a:lstStyle/>
          <a:p>
            <a:r>
              <a:rPr lang="en-US" b="1" dirty="0" smtClean="0"/>
              <a:t>Julie began fixing supper while the children played.  First, she washed the romaine lettuce with grapefruit seed extract.  Then she got out the mill to grind the corn.  After it was ready, she used honey to replace the sugar in the recipe and put the cornbread in the oven.  The dried beans were simmering in the crock pot.  She washed and cut up the fresh strawberries they had picked that morning for dessert.</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3232"/>
          </a:xfrm>
        </p:spPr>
        <p:txBody>
          <a:bodyPr/>
          <a:lstStyle/>
          <a:p>
            <a:r>
              <a:rPr lang="en-US" b="1" dirty="0" smtClean="0">
                <a:solidFill>
                  <a:srgbClr val="3366FF"/>
                </a:solidFill>
              </a:rPr>
              <a:t>PRACTICE </a:t>
            </a:r>
            <a:endParaRPr lang="en-US" b="1" dirty="0">
              <a:solidFill>
                <a:srgbClr val="3366FF"/>
              </a:solidFill>
            </a:endParaRPr>
          </a:p>
        </p:txBody>
      </p:sp>
      <p:sp>
        <p:nvSpPr>
          <p:cNvPr id="3" name="Content Placeholder 2"/>
          <p:cNvSpPr>
            <a:spLocks noGrp="1"/>
          </p:cNvSpPr>
          <p:nvPr>
            <p:ph idx="1"/>
          </p:nvPr>
        </p:nvSpPr>
        <p:spPr>
          <a:xfrm>
            <a:off x="457200" y="1074670"/>
            <a:ext cx="8229600" cy="5429177"/>
          </a:xfrm>
        </p:spPr>
        <p:txBody>
          <a:bodyPr>
            <a:normAutofit fontScale="85000" lnSpcReduction="10000"/>
          </a:bodyPr>
          <a:lstStyle/>
          <a:p>
            <a:r>
              <a:rPr lang="en-US" sz="1800" b="1" dirty="0" smtClean="0"/>
              <a:t>Julie began fixing supper while the children played.  First, she washed the romaine lettuce with </a:t>
            </a:r>
            <a:r>
              <a:rPr lang="en-US" sz="1800" b="1" smtClean="0"/>
              <a:t>grapefruit seed </a:t>
            </a:r>
            <a:r>
              <a:rPr lang="en-US" sz="1800" b="1" dirty="0" smtClean="0"/>
              <a:t>extract.  Then she got out the mill to grind the corn.  After it was ready, she used honey to replace the sugar in the recipe and put the cornbread in the oven.  The dried beans were simmering in the crock pot.  She washed and cut up the fresh strawberries they had picked that morning for dessert.</a:t>
            </a:r>
          </a:p>
          <a:p>
            <a:pPr>
              <a:buNone/>
            </a:pPr>
            <a:endParaRPr lang="en-US" sz="1800" b="1" dirty="0" smtClean="0"/>
          </a:p>
          <a:p>
            <a:pPr algn="ctr">
              <a:buNone/>
            </a:pPr>
            <a:r>
              <a:rPr lang="en-US" sz="4400" b="1" dirty="0" smtClean="0">
                <a:solidFill>
                  <a:srgbClr val="3366FF"/>
                </a:solidFill>
              </a:rPr>
              <a:t>INDIRECT CHARACTERIZATION</a:t>
            </a:r>
          </a:p>
          <a:p>
            <a:pPr>
              <a:buNone/>
            </a:pPr>
            <a:endParaRPr lang="en-US" sz="4400" b="1" dirty="0" smtClean="0">
              <a:solidFill>
                <a:srgbClr val="3366FF"/>
              </a:solidFill>
            </a:endParaRPr>
          </a:p>
          <a:p>
            <a:pPr>
              <a:buNone/>
            </a:pPr>
            <a:r>
              <a:rPr lang="en-US" sz="4400" b="1" dirty="0" smtClean="0">
                <a:solidFill>
                  <a:srgbClr val="3366FF"/>
                </a:solidFill>
              </a:rPr>
              <a:t>ACTIONS – Through her actions, we see a conscientious mother concerned about the nutrition of her family.  She cares enough to work harder in preparing meals the way she thinks is best.</a:t>
            </a:r>
          </a:p>
          <a:p>
            <a:pPr>
              <a:buNone/>
            </a:pPr>
            <a:endParaRPr lang="en-US" sz="4400" b="1" dirty="0">
              <a:solidFill>
                <a:srgbClr val="3366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3366FF"/>
                </a:solidFill>
              </a:rPr>
              <a:t>PRACTICE </a:t>
            </a:r>
            <a:endParaRPr lang="en-US" sz="7200" b="1" dirty="0">
              <a:solidFill>
                <a:srgbClr val="3366FF"/>
              </a:solidFill>
            </a:endParaRPr>
          </a:p>
        </p:txBody>
      </p:sp>
      <p:sp>
        <p:nvSpPr>
          <p:cNvPr id="3" name="Content Placeholder 2"/>
          <p:cNvSpPr>
            <a:spLocks noGrp="1"/>
          </p:cNvSpPr>
          <p:nvPr>
            <p:ph idx="1"/>
          </p:nvPr>
        </p:nvSpPr>
        <p:spPr>
          <a:xfrm>
            <a:off x="457200" y="1600200"/>
            <a:ext cx="8229600" cy="5015301"/>
          </a:xfrm>
        </p:spPr>
        <p:txBody>
          <a:bodyPr>
            <a:normAutofit lnSpcReduction="10000"/>
          </a:bodyPr>
          <a:lstStyle/>
          <a:p>
            <a:r>
              <a:rPr lang="en-US" b="1" dirty="0" smtClean="0"/>
              <a:t>As he sat brooding in his room, Caleb thought of how his baby sister spoiled everything.  He thought of how things used to be before she arrived.  He wanted to go to Disney World and have fun for his fourth birthday!  He got an idea.  Buck, their neighbor, feeds the dogs when they go out of town, so Buck could come by and feed the baby when he came to feed the dogs.  He loved to play with her, and he could do that.  He got up to go tell his mother.</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1362"/>
          </a:xfrm>
        </p:spPr>
        <p:txBody>
          <a:bodyPr>
            <a:noAutofit/>
          </a:bodyPr>
          <a:lstStyle/>
          <a:p>
            <a:r>
              <a:rPr lang="en-US" sz="7200" b="1" dirty="0" smtClean="0">
                <a:solidFill>
                  <a:srgbClr val="3366FF"/>
                </a:solidFill>
              </a:rPr>
              <a:t>PRACTICE</a:t>
            </a:r>
            <a:endParaRPr lang="en-US" sz="7200" b="1" dirty="0">
              <a:solidFill>
                <a:srgbClr val="3366FF"/>
              </a:solidFill>
            </a:endParaRPr>
          </a:p>
        </p:txBody>
      </p:sp>
      <p:sp>
        <p:nvSpPr>
          <p:cNvPr id="3" name="Content Placeholder 2"/>
          <p:cNvSpPr>
            <a:spLocks noGrp="1"/>
          </p:cNvSpPr>
          <p:nvPr>
            <p:ph idx="1"/>
          </p:nvPr>
        </p:nvSpPr>
        <p:spPr>
          <a:xfrm>
            <a:off x="457200" y="1088628"/>
            <a:ext cx="8229600" cy="5526874"/>
          </a:xfrm>
        </p:spPr>
        <p:txBody>
          <a:bodyPr>
            <a:normAutofit fontScale="92500" lnSpcReduction="20000"/>
          </a:bodyPr>
          <a:lstStyle/>
          <a:p>
            <a:r>
              <a:rPr lang="en-US" sz="1946" b="1" dirty="0" smtClean="0"/>
              <a:t>As he sat brooding in his room, Caleb thought of how his baby sister spoiled everything.  He thought of how things used to be before she arrived.  He wanted to go to Disney World and have fun for his fourth birthday!  He got an idea.  Buck, their neighbor, feeds the dogs when they go out of town, so Buck could come by and feed the baby when he came to feed the dogs.  He loved to play with her, and he could do that.  He got up to go tell his mother.</a:t>
            </a:r>
          </a:p>
          <a:p>
            <a:endParaRPr lang="en-US" sz="3892" b="1" dirty="0" smtClean="0">
              <a:solidFill>
                <a:srgbClr val="3366FF"/>
              </a:solidFill>
            </a:endParaRPr>
          </a:p>
          <a:p>
            <a:r>
              <a:rPr lang="en-US" sz="3892" b="1" dirty="0" smtClean="0">
                <a:solidFill>
                  <a:srgbClr val="3366FF"/>
                </a:solidFill>
              </a:rPr>
              <a:t>INDIRECT CHARACTERIZATION</a:t>
            </a:r>
          </a:p>
          <a:p>
            <a:pPr>
              <a:buNone/>
            </a:pPr>
            <a:r>
              <a:rPr lang="en-US" sz="3892" b="1" dirty="0" smtClean="0">
                <a:solidFill>
                  <a:srgbClr val="3366FF"/>
                </a:solidFill>
              </a:rPr>
              <a:t>	</a:t>
            </a:r>
          </a:p>
          <a:p>
            <a:pPr>
              <a:buNone/>
            </a:pPr>
            <a:r>
              <a:rPr lang="en-US" sz="3892" b="1" dirty="0" smtClean="0">
                <a:solidFill>
                  <a:srgbClr val="3366FF"/>
                </a:solidFill>
              </a:rPr>
              <a:t>THOUGHTS - Here we see the thoughts of a little boy and his frustrations with his new baby sister and the solution he thought of to solve the problem!</a:t>
            </a:r>
          </a:p>
          <a:p>
            <a:pPr>
              <a:buNone/>
            </a:pPr>
            <a:r>
              <a:rPr lang="en-US" sz="2400" b="1" dirty="0"/>
              <a:t>	</a:t>
            </a:r>
            <a:endParaRPr lang="en-US" sz="24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PRACTICE</a:t>
            </a:r>
            <a:endParaRPr lang="en-US" b="1" dirty="0">
              <a:solidFill>
                <a:srgbClr val="3366FF"/>
              </a:solidFill>
            </a:endParaRPr>
          </a:p>
        </p:txBody>
      </p:sp>
      <p:sp>
        <p:nvSpPr>
          <p:cNvPr id="3" name="Content Placeholder 2"/>
          <p:cNvSpPr>
            <a:spLocks noGrp="1"/>
          </p:cNvSpPr>
          <p:nvPr>
            <p:ph idx="1"/>
          </p:nvPr>
        </p:nvSpPr>
        <p:spPr/>
        <p:txBody>
          <a:bodyPr>
            <a:noAutofit/>
          </a:bodyPr>
          <a:lstStyle/>
          <a:p>
            <a:r>
              <a:rPr lang="en-US" sz="4000" b="1" dirty="0" smtClean="0"/>
              <a:t>The husband was fussing at his wife.  “That bag of lettuce is half empty!  Why don’t you try to get one that had more in it?  I can’t believe you didn’t look at the bag more carefully at the grocery store!”</a:t>
            </a:r>
            <a:endParaRPr lang="en-US" sz="4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Traits vs. Emotions</a:t>
            </a:r>
            <a:endParaRPr lang="en-US" dirty="0"/>
          </a:p>
        </p:txBody>
      </p:sp>
      <p:sp>
        <p:nvSpPr>
          <p:cNvPr id="3" name="Content Placeholder 2"/>
          <p:cNvSpPr>
            <a:spLocks noGrp="1"/>
          </p:cNvSpPr>
          <p:nvPr>
            <p:ph idx="1"/>
          </p:nvPr>
        </p:nvSpPr>
        <p:spPr/>
        <p:txBody>
          <a:bodyPr/>
          <a:lstStyle/>
          <a:p>
            <a:r>
              <a:rPr lang="en-US" dirty="0" smtClean="0"/>
              <a:t>Emotions</a:t>
            </a:r>
            <a:r>
              <a:rPr lang="en-US" dirty="0" smtClean="0"/>
              <a:t>- Describe a character’s emotional response to things around them (temporary)</a:t>
            </a:r>
            <a:endParaRPr lang="en-US" dirty="0" smtClean="0"/>
          </a:p>
          <a:p>
            <a:pPr marL="0" indent="0">
              <a:buNone/>
            </a:pPr>
            <a:endParaRPr lang="en-US" dirty="0"/>
          </a:p>
          <a:p>
            <a:r>
              <a:rPr lang="en-US" dirty="0" smtClean="0"/>
              <a:t>Traits- the qualities that make up who a character really is</a:t>
            </a:r>
          </a:p>
          <a:p>
            <a:pPr marL="0" indent="0">
              <a:buNone/>
            </a:pPr>
            <a:endParaRPr lang="en-US" dirty="0"/>
          </a:p>
        </p:txBody>
      </p:sp>
    </p:spTree>
    <p:extLst>
      <p:ext uri="{BB962C8B-B14F-4D97-AF65-F5344CB8AC3E}">
        <p14:creationId xmlns:p14="http://schemas.microsoft.com/office/powerpoint/2010/main" val="2011385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1362"/>
          </a:xfrm>
        </p:spPr>
        <p:txBody>
          <a:bodyPr/>
          <a:lstStyle/>
          <a:p>
            <a:r>
              <a:rPr lang="en-US" b="1" dirty="0" smtClean="0">
                <a:solidFill>
                  <a:srgbClr val="3366FF"/>
                </a:solidFill>
              </a:rPr>
              <a:t>PRACTICE </a:t>
            </a:r>
            <a:endParaRPr lang="en-US" b="1" dirty="0">
              <a:solidFill>
                <a:srgbClr val="3366FF"/>
              </a:solidFill>
            </a:endParaRPr>
          </a:p>
        </p:txBody>
      </p:sp>
      <p:sp>
        <p:nvSpPr>
          <p:cNvPr id="3" name="Content Placeholder 2"/>
          <p:cNvSpPr>
            <a:spLocks noGrp="1"/>
          </p:cNvSpPr>
          <p:nvPr>
            <p:ph idx="1"/>
          </p:nvPr>
        </p:nvSpPr>
        <p:spPr>
          <a:xfrm>
            <a:off x="457200" y="1032800"/>
            <a:ext cx="8229600" cy="5596658"/>
          </a:xfrm>
        </p:spPr>
        <p:txBody>
          <a:bodyPr>
            <a:noAutofit/>
          </a:bodyPr>
          <a:lstStyle/>
          <a:p>
            <a:r>
              <a:rPr lang="en-US" sz="2800" b="1" dirty="0" smtClean="0"/>
              <a:t>The husband was fussing at his wife.  “That bag of lettuce is half empty!  Why don’t you try to get one that had more in it?  I can’t believe you didn’t look at the bag more carefully at the grocery store!”</a:t>
            </a:r>
          </a:p>
          <a:p>
            <a:pPr algn="ctr">
              <a:buNone/>
            </a:pPr>
            <a:r>
              <a:rPr lang="en-US" sz="4000" b="1" dirty="0" smtClean="0">
                <a:solidFill>
                  <a:srgbClr val="3366FF"/>
                </a:solidFill>
              </a:rPr>
              <a:t>INDIRECT CHARACTERIZATION </a:t>
            </a:r>
          </a:p>
          <a:p>
            <a:pPr algn="ctr">
              <a:buNone/>
            </a:pPr>
            <a:endParaRPr lang="en-US" sz="1200" b="1" dirty="0" smtClean="0">
              <a:solidFill>
                <a:srgbClr val="3366FF"/>
              </a:solidFill>
            </a:endParaRPr>
          </a:p>
          <a:p>
            <a:pPr>
              <a:buNone/>
            </a:pPr>
            <a:r>
              <a:rPr lang="en-US" sz="4000" b="1" dirty="0" smtClean="0">
                <a:solidFill>
                  <a:srgbClr val="3366FF"/>
                </a:solidFill>
              </a:rPr>
              <a:t>	Speech – Through his words, the husband is characterized as picky and critical.  The author doesn’t have to tell us these characteristics.</a:t>
            </a:r>
            <a:endParaRPr lang="en-US" sz="4000" b="1" dirty="0">
              <a:solidFill>
                <a:srgbClr val="3366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PRACTICE  </a:t>
            </a:r>
            <a:endParaRPr lang="en-US" b="1" dirty="0">
              <a:solidFill>
                <a:srgbClr val="3366FF"/>
              </a:solidFill>
            </a:endParaRPr>
          </a:p>
        </p:txBody>
      </p:sp>
      <p:sp>
        <p:nvSpPr>
          <p:cNvPr id="3" name="Content Placeholder 2"/>
          <p:cNvSpPr>
            <a:spLocks noGrp="1"/>
          </p:cNvSpPr>
          <p:nvPr>
            <p:ph idx="1"/>
          </p:nvPr>
        </p:nvSpPr>
        <p:spPr/>
        <p:txBody>
          <a:bodyPr>
            <a:noAutofit/>
          </a:bodyPr>
          <a:lstStyle/>
          <a:p>
            <a:r>
              <a:rPr lang="en-US" sz="4800" b="1" dirty="0" smtClean="0"/>
              <a:t>Linda was a strong woman who lived her entire life on her own terms, without compromising and without ever being apologetic for anything.</a:t>
            </a:r>
            <a:endParaRPr lang="en-US" sz="4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93232"/>
          </a:xfrm>
        </p:spPr>
        <p:txBody>
          <a:bodyPr/>
          <a:lstStyle/>
          <a:p>
            <a:r>
              <a:rPr lang="en-US" b="1" dirty="0" smtClean="0">
                <a:solidFill>
                  <a:srgbClr val="3366FF"/>
                </a:solidFill>
              </a:rPr>
              <a:t>PRACTICE</a:t>
            </a:r>
            <a:endParaRPr lang="en-US" b="1" dirty="0">
              <a:solidFill>
                <a:srgbClr val="3366FF"/>
              </a:solidFill>
            </a:endParaRPr>
          </a:p>
        </p:txBody>
      </p:sp>
      <p:sp>
        <p:nvSpPr>
          <p:cNvPr id="3" name="Content Placeholder 2"/>
          <p:cNvSpPr>
            <a:spLocks noGrp="1"/>
          </p:cNvSpPr>
          <p:nvPr>
            <p:ph idx="1"/>
          </p:nvPr>
        </p:nvSpPr>
        <p:spPr>
          <a:xfrm>
            <a:off x="457200" y="1256108"/>
            <a:ext cx="8229600" cy="5205869"/>
          </a:xfrm>
        </p:spPr>
        <p:txBody>
          <a:bodyPr>
            <a:noAutofit/>
          </a:bodyPr>
          <a:lstStyle/>
          <a:p>
            <a:r>
              <a:rPr lang="en-US" sz="3600" b="1" dirty="0" smtClean="0">
                <a:solidFill>
                  <a:srgbClr val="0000FF"/>
                </a:solidFill>
              </a:rPr>
              <a:t>Linda was </a:t>
            </a:r>
            <a:r>
              <a:rPr lang="en-US" sz="3600" b="1" dirty="0" smtClean="0"/>
              <a:t>a </a:t>
            </a:r>
            <a:r>
              <a:rPr lang="en-US" sz="3600" b="1" dirty="0" smtClean="0">
                <a:solidFill>
                  <a:srgbClr val="0000FF"/>
                </a:solidFill>
              </a:rPr>
              <a:t>strong</a:t>
            </a:r>
            <a:r>
              <a:rPr lang="en-US" sz="3600" b="1" dirty="0" smtClean="0"/>
              <a:t> woman who lived her entire life on her own terms, without compromising and without ever being apologetic for anything.</a:t>
            </a:r>
          </a:p>
          <a:p>
            <a:endParaRPr lang="en-US" sz="5400" b="1" dirty="0" smtClean="0"/>
          </a:p>
          <a:p>
            <a:pPr algn="ctr">
              <a:buNone/>
            </a:pPr>
            <a:r>
              <a:rPr lang="en-US" sz="5400" b="1" dirty="0" smtClean="0">
                <a:solidFill>
                  <a:srgbClr val="3366FF"/>
                </a:solidFill>
              </a:rPr>
              <a:t>DIRECT CHARACTERIZATION</a:t>
            </a:r>
            <a:endParaRPr lang="en-US" sz="5400" b="1" dirty="0">
              <a:solidFill>
                <a:srgbClr val="3366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5103"/>
          </a:xfrm>
        </p:spPr>
        <p:txBody>
          <a:bodyPr/>
          <a:lstStyle/>
          <a:p>
            <a:r>
              <a:rPr lang="en-US" b="1" dirty="0" smtClean="0">
                <a:solidFill>
                  <a:srgbClr val="3366FF"/>
                </a:solidFill>
              </a:rPr>
              <a:t>PRACTICE #8</a:t>
            </a:r>
            <a:endParaRPr lang="en-US" b="1" dirty="0">
              <a:solidFill>
                <a:srgbClr val="3366FF"/>
              </a:solidFill>
            </a:endParaRPr>
          </a:p>
        </p:txBody>
      </p:sp>
      <p:sp>
        <p:nvSpPr>
          <p:cNvPr id="3" name="Content Placeholder 2"/>
          <p:cNvSpPr>
            <a:spLocks noGrp="1"/>
          </p:cNvSpPr>
          <p:nvPr>
            <p:ph idx="1"/>
          </p:nvPr>
        </p:nvSpPr>
        <p:spPr>
          <a:xfrm>
            <a:off x="457200" y="1144454"/>
            <a:ext cx="8229600" cy="4981709"/>
          </a:xfrm>
        </p:spPr>
        <p:txBody>
          <a:bodyPr>
            <a:noAutofit/>
          </a:bodyPr>
          <a:lstStyle/>
          <a:p>
            <a:r>
              <a:rPr lang="en-US" sz="4000" b="1" dirty="0" smtClean="0"/>
              <a:t>After visiting my sister Megan, Bobby said, “She really knows how to get a lot of storage into every space, doesn’t she?”</a:t>
            </a:r>
          </a:p>
          <a:p>
            <a:pPr>
              <a:buNone/>
            </a:pPr>
            <a:r>
              <a:rPr lang="en-US" sz="4000" b="1" dirty="0" smtClean="0"/>
              <a:t>	“Yes,” I answered.  “Organizing is a fun challenge for her and is what she enjoys.  She never stops, but keeps reorganizing in a better way!”</a:t>
            </a:r>
            <a:endParaRPr lang="en-US" sz="4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35103"/>
          </a:xfrm>
        </p:spPr>
        <p:txBody>
          <a:bodyPr/>
          <a:lstStyle/>
          <a:p>
            <a:r>
              <a:rPr lang="en-US" b="1" dirty="0" smtClean="0">
                <a:solidFill>
                  <a:srgbClr val="3366FF"/>
                </a:solidFill>
              </a:rPr>
              <a:t>PRACTICE #8</a:t>
            </a:r>
            <a:endParaRPr lang="en-US" b="1" dirty="0">
              <a:solidFill>
                <a:srgbClr val="3366FF"/>
              </a:solidFill>
            </a:endParaRPr>
          </a:p>
        </p:txBody>
      </p:sp>
      <p:sp>
        <p:nvSpPr>
          <p:cNvPr id="3" name="Content Placeholder 2"/>
          <p:cNvSpPr>
            <a:spLocks noGrp="1"/>
          </p:cNvSpPr>
          <p:nvPr>
            <p:ph idx="1"/>
          </p:nvPr>
        </p:nvSpPr>
        <p:spPr>
          <a:xfrm>
            <a:off x="457200" y="935104"/>
            <a:ext cx="8229600" cy="5191060"/>
          </a:xfrm>
        </p:spPr>
        <p:txBody>
          <a:bodyPr>
            <a:noAutofit/>
          </a:bodyPr>
          <a:lstStyle/>
          <a:p>
            <a:r>
              <a:rPr lang="en-US" sz="2400" b="1" dirty="0" smtClean="0"/>
              <a:t>After visiting my sister Megan, Bobby said, “She really knows how to get a lot of storage into every space, doesn’t she?”</a:t>
            </a:r>
          </a:p>
          <a:p>
            <a:pPr>
              <a:buNone/>
            </a:pPr>
            <a:r>
              <a:rPr lang="en-US" sz="2400" b="1" dirty="0" smtClean="0"/>
              <a:t>	“Yes,” I answered.  “Organizing is a fun challenge for her and is what she enjoys.  She never stops, but keeps reorganizing in a better way!”</a:t>
            </a:r>
          </a:p>
          <a:p>
            <a:pPr>
              <a:buNone/>
            </a:pPr>
            <a:endParaRPr lang="en-US" sz="1200" b="1" dirty="0" smtClean="0">
              <a:solidFill>
                <a:srgbClr val="3366FF"/>
              </a:solidFill>
            </a:endParaRPr>
          </a:p>
          <a:p>
            <a:pPr algn="ctr">
              <a:buNone/>
            </a:pPr>
            <a:r>
              <a:rPr lang="en-US" sz="3600" b="1" dirty="0" smtClean="0">
                <a:solidFill>
                  <a:srgbClr val="3366FF"/>
                </a:solidFill>
              </a:rPr>
              <a:t>INDIRECT CHARACTERIZATION</a:t>
            </a:r>
          </a:p>
          <a:p>
            <a:pPr>
              <a:buNone/>
            </a:pPr>
            <a:endParaRPr lang="en-US" sz="1400" b="1" dirty="0" smtClean="0">
              <a:solidFill>
                <a:srgbClr val="3366FF"/>
              </a:solidFill>
            </a:endParaRPr>
          </a:p>
          <a:p>
            <a:pPr>
              <a:buNone/>
            </a:pPr>
            <a:r>
              <a:rPr lang="en-US" sz="3600" b="1" dirty="0" smtClean="0">
                <a:solidFill>
                  <a:srgbClr val="3366FF"/>
                </a:solidFill>
              </a:rPr>
              <a:t>	</a:t>
            </a:r>
            <a:r>
              <a:rPr lang="en-US" b="1" dirty="0" smtClean="0">
                <a:solidFill>
                  <a:srgbClr val="3366FF"/>
                </a:solidFill>
              </a:rPr>
              <a:t>AFFECT ON OTHERS TOWARD THE CHARACTER – From this conversation between Frances and Jean’s sister, the reader gets a picture of Jean’s organizational skills.</a:t>
            </a:r>
            <a:endParaRPr lang="en-US" b="1" dirty="0">
              <a:solidFill>
                <a:srgbClr val="3366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sp>
        <p:nvSpPr>
          <p:cNvPr id="3" name="Content Placeholder 2"/>
          <p:cNvSpPr>
            <a:spLocks noGrp="1"/>
          </p:cNvSpPr>
          <p:nvPr>
            <p:ph idx="1"/>
          </p:nvPr>
        </p:nvSpPr>
        <p:spPr/>
        <p:txBody>
          <a:bodyPr/>
          <a:lstStyle/>
          <a:p>
            <a:r>
              <a:rPr lang="en-US" dirty="0" smtClean="0">
                <a:hlinkClick r:id="rId2"/>
              </a:rPr>
              <a:t>characterization review</a:t>
            </a:r>
            <a:endParaRPr lang="en-US" dirty="0"/>
          </a:p>
        </p:txBody>
      </p:sp>
    </p:spTree>
    <p:extLst>
      <p:ext uri="{BB962C8B-B14F-4D97-AF65-F5344CB8AC3E}">
        <p14:creationId xmlns:p14="http://schemas.microsoft.com/office/powerpoint/2010/main" val="3218607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rgbClr val="3366FF"/>
                </a:solidFill>
              </a:rPr>
              <a:t>Video Clips</a:t>
            </a:r>
            <a:endParaRPr lang="en-US" sz="7200" b="1" dirty="0">
              <a:solidFill>
                <a:srgbClr val="3366FF"/>
              </a:solidFill>
            </a:endParaRPr>
          </a:p>
        </p:txBody>
      </p:sp>
      <p:sp>
        <p:nvSpPr>
          <p:cNvPr id="3" name="Content Placeholder 2"/>
          <p:cNvSpPr>
            <a:spLocks noGrp="1"/>
          </p:cNvSpPr>
          <p:nvPr>
            <p:ph idx="1"/>
          </p:nvPr>
        </p:nvSpPr>
        <p:spPr/>
        <p:txBody>
          <a:bodyPr>
            <a:normAutofit fontScale="92500" lnSpcReduction="10000"/>
          </a:bodyPr>
          <a:lstStyle/>
          <a:p>
            <a:r>
              <a:rPr lang="en-US" sz="5400" b="1" dirty="0" smtClean="0"/>
              <a:t>Watch the following video clips and determine whether it is showing </a:t>
            </a:r>
            <a:r>
              <a:rPr lang="en-US" sz="5400" b="1" dirty="0" smtClean="0">
                <a:solidFill>
                  <a:srgbClr val="3366FF"/>
                </a:solidFill>
              </a:rPr>
              <a:t>direct</a:t>
            </a:r>
            <a:r>
              <a:rPr lang="en-US" sz="5400" b="1" dirty="0" smtClean="0"/>
              <a:t> or </a:t>
            </a:r>
            <a:r>
              <a:rPr lang="en-US" sz="5400" b="1" dirty="0" smtClean="0">
                <a:solidFill>
                  <a:srgbClr val="3366FF"/>
                </a:solidFill>
              </a:rPr>
              <a:t>indirect characterization</a:t>
            </a:r>
            <a:r>
              <a:rPr lang="en-US" sz="5400" b="1" dirty="0" smtClean="0"/>
              <a:t>!  Explain your reasoning for your selection.</a:t>
            </a:r>
            <a:endParaRPr lang="en-US" sz="5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4962"/>
            <a:ext cx="8229600" cy="6182842"/>
          </a:xfrm>
        </p:spPr>
        <p:txBody>
          <a:bodyPr>
            <a:normAutofit/>
          </a:bodyPr>
          <a:lstStyle/>
          <a:p>
            <a:pPr algn="ctr">
              <a:buNone/>
            </a:pPr>
            <a:r>
              <a:rPr lang="en-US" sz="2800" b="1" dirty="0" smtClean="0"/>
              <a:t>Determining Direct &amp; Indirect Characterization Through Video Clips</a:t>
            </a:r>
          </a:p>
          <a:p>
            <a:pPr algn="ctr">
              <a:buNone/>
            </a:pP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1342892918"/>
              </p:ext>
            </p:extLst>
          </p:nvPr>
        </p:nvGraphicFramePr>
        <p:xfrm>
          <a:off x="701778" y="1397000"/>
          <a:ext cx="7985022" cy="3566160"/>
        </p:xfrm>
        <a:graphic>
          <a:graphicData uri="http://schemas.openxmlformats.org/drawingml/2006/table">
            <a:tbl>
              <a:tblPr firstRow="1" bandRow="1">
                <a:tableStyleId>{5C22544A-7EE6-4342-B048-85BDC9FD1C3A}</a:tableStyleId>
              </a:tblPr>
              <a:tblGrid>
                <a:gridCol w="1988371"/>
                <a:gridCol w="2873948"/>
                <a:gridCol w="3122703"/>
              </a:tblGrid>
              <a:tr h="370840">
                <a:tc>
                  <a:txBody>
                    <a:bodyPr/>
                    <a:lstStyle/>
                    <a:p>
                      <a:pPr algn="ctr"/>
                      <a:r>
                        <a:rPr lang="en-US" sz="2400" b="1" dirty="0" smtClean="0"/>
                        <a:t>Video Clip</a:t>
                      </a:r>
                      <a:endParaRPr lang="en-US" sz="2400" b="1" dirty="0"/>
                    </a:p>
                  </a:txBody>
                  <a:tcPr/>
                </a:tc>
                <a:tc>
                  <a:txBody>
                    <a:bodyPr/>
                    <a:lstStyle/>
                    <a:p>
                      <a:pPr algn="ctr"/>
                      <a:r>
                        <a:rPr lang="en-US" sz="2400" b="1" dirty="0" smtClean="0"/>
                        <a:t>DIRECT/INDIRECT</a:t>
                      </a:r>
                      <a:r>
                        <a:rPr lang="en-US" sz="2400" b="1" baseline="0" dirty="0" smtClean="0"/>
                        <a:t> Characterization</a:t>
                      </a:r>
                      <a:endParaRPr lang="en-US" sz="2400" b="1" dirty="0"/>
                    </a:p>
                  </a:txBody>
                  <a:tcPr/>
                </a:tc>
                <a:tc>
                  <a:txBody>
                    <a:bodyPr/>
                    <a:lstStyle/>
                    <a:p>
                      <a:pPr algn="ctr"/>
                      <a:r>
                        <a:rPr lang="en-US" sz="2400" b="1" dirty="0" smtClean="0"/>
                        <a:t>How do you know?</a:t>
                      </a:r>
                      <a:endParaRPr lang="en-US" sz="2400" b="1" dirty="0"/>
                    </a:p>
                  </a:txBody>
                  <a:tcPr/>
                </a:tc>
              </a:tr>
              <a:tr h="370840">
                <a:tc>
                  <a:txBody>
                    <a:bodyPr/>
                    <a:lstStyle/>
                    <a:p>
                      <a:pPr algn="ctr"/>
                      <a:r>
                        <a:rPr lang="en-US" sz="2400" b="1" dirty="0" smtClean="0"/>
                        <a:t>Video Clip #1</a:t>
                      </a:r>
                      <a:endParaRPr lang="en-US" sz="2400" b="1" dirty="0"/>
                    </a:p>
                  </a:txBody>
                  <a:tcPr/>
                </a:tc>
                <a:tc>
                  <a:txBody>
                    <a:bodyPr/>
                    <a:lstStyle/>
                    <a:p>
                      <a:pPr algn="ctr"/>
                      <a:r>
                        <a:rPr lang="en-US" sz="2400" b="1" dirty="0" smtClean="0"/>
                        <a:t>DIRECT / INDIRECT</a:t>
                      </a:r>
                      <a:endParaRPr lang="en-US" sz="2400" b="1" dirty="0"/>
                    </a:p>
                  </a:txBody>
                  <a:tcPr/>
                </a:tc>
                <a:tc>
                  <a:txBody>
                    <a:bodyPr/>
                    <a:lstStyle/>
                    <a:p>
                      <a:pPr algn="ctr"/>
                      <a:endParaRPr lang="en-US" b="1" dirty="0"/>
                    </a:p>
                  </a:txBody>
                  <a:tcPr/>
                </a:tc>
              </a:tr>
              <a:tr h="370840">
                <a:tc>
                  <a:txBody>
                    <a:bodyPr/>
                    <a:lstStyle/>
                    <a:p>
                      <a:pPr algn="ctr"/>
                      <a:r>
                        <a:rPr lang="en-US" sz="2400" b="1" dirty="0" smtClean="0"/>
                        <a:t>Video Clip</a:t>
                      </a:r>
                      <a:r>
                        <a:rPr lang="en-US" sz="2400" b="1" baseline="0" dirty="0" smtClean="0"/>
                        <a:t> #2</a:t>
                      </a:r>
                      <a:endParaRPr lang="en-US" sz="2400" b="1" dirty="0"/>
                    </a:p>
                  </a:txBody>
                  <a:tcPr/>
                </a:tc>
                <a:tc>
                  <a:txBody>
                    <a:bodyPr/>
                    <a:lstStyle/>
                    <a:p>
                      <a:pPr algn="ctr"/>
                      <a:r>
                        <a:rPr lang="en-US" sz="2400" b="1" dirty="0" smtClean="0"/>
                        <a:t>DIRECT</a:t>
                      </a:r>
                      <a:r>
                        <a:rPr lang="en-US" sz="2400" b="1" baseline="0" dirty="0" smtClean="0"/>
                        <a:t> / INDIRECT</a:t>
                      </a:r>
                      <a:endParaRPr lang="en-US" sz="2400" b="1" dirty="0"/>
                    </a:p>
                  </a:txBody>
                  <a:tcPr/>
                </a:tc>
                <a:tc>
                  <a:txBody>
                    <a:bodyPr/>
                    <a:lstStyle/>
                    <a:p>
                      <a:pPr algn="ctr"/>
                      <a:endParaRPr lang="en-US" b="1" dirty="0"/>
                    </a:p>
                  </a:txBody>
                  <a:tcPr/>
                </a:tc>
              </a:tr>
              <a:tr h="370840">
                <a:tc>
                  <a:txBody>
                    <a:bodyPr/>
                    <a:lstStyle/>
                    <a:p>
                      <a:pPr algn="ctr"/>
                      <a:r>
                        <a:rPr lang="en-US" sz="2400" b="1" dirty="0" smtClean="0"/>
                        <a:t>Video</a:t>
                      </a:r>
                      <a:r>
                        <a:rPr lang="en-US" sz="2400" b="1" baseline="0" dirty="0" smtClean="0"/>
                        <a:t> Clip #3</a:t>
                      </a:r>
                      <a:endParaRPr lang="en-US" sz="2400" b="1" dirty="0"/>
                    </a:p>
                  </a:txBody>
                  <a:tcPr/>
                </a:tc>
                <a:tc>
                  <a:txBody>
                    <a:bodyPr/>
                    <a:lstStyle/>
                    <a:p>
                      <a:pPr algn="ctr"/>
                      <a:r>
                        <a:rPr lang="en-US" sz="2400" b="1" dirty="0" smtClean="0"/>
                        <a:t>DIRECT / INDIRECT</a:t>
                      </a:r>
                      <a:endParaRPr lang="en-US" sz="2400" b="1" dirty="0"/>
                    </a:p>
                  </a:txBody>
                  <a:tcPr/>
                </a:tc>
                <a:tc>
                  <a:txBody>
                    <a:bodyPr/>
                    <a:lstStyle/>
                    <a:p>
                      <a:pPr algn="ctr"/>
                      <a:endParaRPr lang="en-US" b="1" dirty="0"/>
                    </a:p>
                  </a:txBody>
                  <a:tcPr/>
                </a:tc>
              </a:tr>
              <a:tr h="370840">
                <a:tc>
                  <a:txBody>
                    <a:bodyPr/>
                    <a:lstStyle/>
                    <a:p>
                      <a:pPr algn="ctr"/>
                      <a:r>
                        <a:rPr lang="en-US" sz="2400" b="1" dirty="0" smtClean="0"/>
                        <a:t>Video</a:t>
                      </a:r>
                      <a:r>
                        <a:rPr lang="en-US" sz="2400" b="1" baseline="0" dirty="0" smtClean="0"/>
                        <a:t> Clip #4</a:t>
                      </a:r>
                      <a:endParaRPr lang="en-US" sz="2400" b="1" dirty="0"/>
                    </a:p>
                  </a:txBody>
                  <a:tcPr/>
                </a:tc>
                <a:tc>
                  <a:txBody>
                    <a:bodyPr/>
                    <a:lstStyle/>
                    <a:p>
                      <a:pPr algn="ctr"/>
                      <a:r>
                        <a:rPr lang="en-US" sz="2400" b="1" dirty="0" smtClean="0"/>
                        <a:t>DIRECT/INDIRECT</a:t>
                      </a:r>
                      <a:endParaRPr lang="en-US" sz="2400" b="1" dirty="0"/>
                    </a:p>
                  </a:txBody>
                  <a:tcPr/>
                </a:tc>
                <a:tc>
                  <a:txBody>
                    <a:bodyPr/>
                    <a:lstStyle/>
                    <a:p>
                      <a:endParaRPr lang="en-US"/>
                    </a:p>
                  </a:txBody>
                  <a:tcPr/>
                </a:tc>
              </a:tr>
              <a:tr h="370840">
                <a:tc>
                  <a:txBody>
                    <a:bodyPr/>
                    <a:lstStyle/>
                    <a:p>
                      <a:pPr algn="ctr"/>
                      <a:r>
                        <a:rPr lang="en-US" sz="2400" b="1" dirty="0" smtClean="0"/>
                        <a:t>Video</a:t>
                      </a:r>
                      <a:r>
                        <a:rPr lang="en-US" sz="2400" b="1" baseline="0" dirty="0" smtClean="0"/>
                        <a:t> Clip #5</a:t>
                      </a:r>
                      <a:endParaRPr lang="en-US" sz="2400" b="1" dirty="0"/>
                    </a:p>
                  </a:txBody>
                  <a:tcPr/>
                </a:tc>
                <a:tc>
                  <a:txBody>
                    <a:bodyPr/>
                    <a:lstStyle/>
                    <a:p>
                      <a:pPr algn="ctr"/>
                      <a:r>
                        <a:rPr lang="en-US" sz="2400" b="1" dirty="0" smtClean="0"/>
                        <a:t>DIRECT/INDIRECT</a:t>
                      </a:r>
                      <a:endParaRPr lang="en-US" sz="2400" b="1" dirty="0"/>
                    </a:p>
                  </a:txBody>
                  <a:tcPr/>
                </a:tc>
                <a:tc>
                  <a:txBody>
                    <a:bodyPr/>
                    <a:lstStyle/>
                    <a:p>
                      <a:endParaRPr lang="en-US"/>
                    </a:p>
                  </a:txBody>
                  <a:tcPr/>
                </a:tc>
              </a:tr>
              <a:tr h="370840">
                <a:tc>
                  <a:txBody>
                    <a:bodyPr/>
                    <a:lstStyle/>
                    <a:p>
                      <a:pPr algn="ctr"/>
                      <a:r>
                        <a:rPr lang="en-US" sz="2400" b="1" dirty="0" smtClean="0"/>
                        <a:t>Video</a:t>
                      </a:r>
                      <a:r>
                        <a:rPr lang="en-US" sz="2400" b="1" baseline="0" dirty="0" smtClean="0"/>
                        <a:t> Clip #6</a:t>
                      </a:r>
                      <a:endParaRPr lang="en-US" sz="2400" b="1" dirty="0"/>
                    </a:p>
                  </a:txBody>
                  <a:tcPr/>
                </a:tc>
                <a:tc>
                  <a:txBody>
                    <a:bodyPr/>
                    <a:lstStyle/>
                    <a:p>
                      <a:pPr algn="ctr"/>
                      <a:r>
                        <a:rPr lang="en-US" sz="2400" b="1" dirty="0" smtClean="0"/>
                        <a:t>DIRECT/INDIRECT</a:t>
                      </a:r>
                      <a:endParaRPr lang="en-US" sz="2400" b="1"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Video Clip #1</a:t>
            </a:r>
            <a:endParaRPr lang="en-US" sz="6000" b="1" dirty="0"/>
          </a:p>
        </p:txBody>
      </p:sp>
      <p:sp>
        <p:nvSpPr>
          <p:cNvPr id="5" name="Content Placeholder 4"/>
          <p:cNvSpPr>
            <a:spLocks noGrp="1"/>
          </p:cNvSpPr>
          <p:nvPr>
            <p:ph idx="1"/>
          </p:nvPr>
        </p:nvSpPr>
        <p:spPr/>
        <p:txBody>
          <a:bodyPr/>
          <a:lstStyle/>
          <a:p>
            <a:r>
              <a:rPr lang="en-US" dirty="0" smtClean="0"/>
              <a:t>Mean Girls</a:t>
            </a:r>
          </a:p>
          <a:p>
            <a:pPr marL="0" indent="0">
              <a:buNone/>
            </a:pPr>
            <a:endParaRPr lang="en-US" dirty="0" smtClean="0">
              <a:hlinkClick r:id="rId3"/>
            </a:endParaRPr>
          </a:p>
          <a:p>
            <a:pPr marL="0" indent="0">
              <a:buNone/>
            </a:pPr>
            <a:r>
              <a:rPr lang="en-US" dirty="0" smtClean="0">
                <a:hlinkClick r:id="rId3"/>
              </a:rPr>
              <a:t>Clip 1</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Video Clip #2</a:t>
            </a:r>
            <a:endParaRPr lang="en-US" sz="6000" b="1" dirty="0"/>
          </a:p>
        </p:txBody>
      </p:sp>
      <p:sp>
        <p:nvSpPr>
          <p:cNvPr id="7" name="Content Placeholder 6"/>
          <p:cNvSpPr>
            <a:spLocks noGrp="1"/>
          </p:cNvSpPr>
          <p:nvPr>
            <p:ph idx="1"/>
          </p:nvPr>
        </p:nvSpPr>
        <p:spPr/>
        <p:txBody>
          <a:bodyPr/>
          <a:lstStyle/>
          <a:p>
            <a:r>
              <a:rPr lang="en-US" dirty="0" smtClean="0">
                <a:hlinkClick r:id="rId3"/>
              </a:rPr>
              <a:t>Hunger Games</a:t>
            </a:r>
          </a:p>
          <a:p>
            <a:pPr lvl="1"/>
            <a:r>
              <a:rPr lang="en-US" dirty="0" smtClean="0">
                <a:hlinkClick r:id="rId3"/>
              </a:rPr>
              <a:t>clip</a:t>
            </a:r>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rgbClr val="3366FF"/>
                </a:solidFill>
              </a:rPr>
              <a:t>Characterization</a:t>
            </a:r>
            <a:endParaRPr lang="en-US" sz="8000" b="1" dirty="0">
              <a:solidFill>
                <a:srgbClr val="3366FF"/>
              </a:solidFill>
            </a:endParaRPr>
          </a:p>
        </p:txBody>
      </p:sp>
      <p:sp>
        <p:nvSpPr>
          <p:cNvPr id="3" name="Content Placeholder 2"/>
          <p:cNvSpPr>
            <a:spLocks noGrp="1"/>
          </p:cNvSpPr>
          <p:nvPr>
            <p:ph idx="1"/>
          </p:nvPr>
        </p:nvSpPr>
        <p:spPr/>
        <p:txBody>
          <a:bodyPr>
            <a:normAutofit fontScale="92500" lnSpcReduction="10000"/>
          </a:bodyPr>
          <a:lstStyle/>
          <a:p>
            <a:r>
              <a:rPr lang="en-US" sz="4400" b="1" dirty="0" smtClean="0"/>
              <a:t>Characterization is what writers use to create and develop characters.</a:t>
            </a:r>
          </a:p>
          <a:p>
            <a:r>
              <a:rPr lang="en-US" sz="4400" b="1" dirty="0" smtClean="0"/>
              <a:t>There are two types of characterization</a:t>
            </a:r>
          </a:p>
          <a:p>
            <a:pPr lvl="1"/>
            <a:r>
              <a:rPr lang="en-US" sz="4000" b="1" dirty="0" smtClean="0">
                <a:solidFill>
                  <a:srgbClr val="3366FF"/>
                </a:solidFill>
              </a:rPr>
              <a:t>Direct</a:t>
            </a:r>
          </a:p>
          <a:p>
            <a:pPr lvl="1"/>
            <a:r>
              <a:rPr lang="en-US" sz="4000" b="1" dirty="0" smtClean="0">
                <a:solidFill>
                  <a:srgbClr val="3366FF"/>
                </a:solidFill>
              </a:rPr>
              <a:t>Indirect</a:t>
            </a:r>
            <a:endParaRPr lang="en-US" sz="4000" b="1" dirty="0">
              <a:solidFill>
                <a:srgbClr val="3366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Video Clip #3</a:t>
            </a:r>
            <a:endParaRPr lang="en-US" sz="6000" b="1" dirty="0"/>
          </a:p>
        </p:txBody>
      </p:sp>
      <p:sp>
        <p:nvSpPr>
          <p:cNvPr id="5" name="Content Placeholder 4"/>
          <p:cNvSpPr>
            <a:spLocks noGrp="1"/>
          </p:cNvSpPr>
          <p:nvPr>
            <p:ph idx="1"/>
          </p:nvPr>
        </p:nvSpPr>
        <p:spPr/>
        <p:txBody>
          <a:bodyPr/>
          <a:lstStyle/>
          <a:p>
            <a:r>
              <a:rPr lang="en-US" dirty="0" smtClean="0"/>
              <a:t>Twilight</a:t>
            </a:r>
          </a:p>
          <a:p>
            <a:pPr lvl="1"/>
            <a:r>
              <a:rPr lang="en-US" dirty="0" smtClean="0">
                <a:hlinkClick r:id="rId2"/>
              </a:rPr>
              <a:t>video clip</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34500"/>
            <a:ext cx="9144000" cy="5691663"/>
          </a:xfrm>
        </p:spPr>
        <p:txBody>
          <a:bodyPr>
            <a:normAutofit/>
          </a:bodyPr>
          <a:lstStyle/>
          <a:p>
            <a:pPr lvl="1" algn="ctr">
              <a:buNone/>
            </a:pPr>
            <a:r>
              <a:rPr lang="en-US" sz="3300" b="1" dirty="0" smtClean="0"/>
              <a:t>Video Clip 4</a:t>
            </a:r>
            <a:endParaRPr lang="en-US" sz="3300" b="1" dirty="0"/>
          </a:p>
        </p:txBody>
      </p:sp>
      <p:sp>
        <p:nvSpPr>
          <p:cNvPr id="4" name="TextBox 3"/>
          <p:cNvSpPr txBox="1"/>
          <p:nvPr/>
        </p:nvSpPr>
        <p:spPr>
          <a:xfrm>
            <a:off x="728420" y="1937288"/>
            <a:ext cx="4014061" cy="2862322"/>
          </a:xfrm>
          <a:prstGeom prst="rect">
            <a:avLst/>
          </a:prstGeom>
          <a:noFill/>
        </p:spPr>
        <p:txBody>
          <a:bodyPr wrap="square" rtlCol="0">
            <a:spAutoFit/>
          </a:bodyPr>
          <a:lstStyle/>
          <a:p>
            <a:r>
              <a:rPr lang="en-US" sz="3600" dirty="0" err="1" smtClean="0"/>
              <a:t>Zootopia</a:t>
            </a:r>
            <a:endParaRPr lang="en-US" sz="3600" dirty="0" smtClean="0"/>
          </a:p>
          <a:p>
            <a:endParaRPr lang="en-US" sz="3600" dirty="0"/>
          </a:p>
          <a:p>
            <a:r>
              <a:rPr lang="en-US" sz="3600" dirty="0" smtClean="0"/>
              <a:t>-</a:t>
            </a:r>
            <a:r>
              <a:rPr lang="en-US" sz="3600" dirty="0" smtClean="0">
                <a:hlinkClick r:id="rId3"/>
              </a:rPr>
              <a:t>Clip 4</a:t>
            </a:r>
            <a:endParaRPr lang="en-US" sz="3600" dirty="0" smtClean="0"/>
          </a:p>
          <a:p>
            <a:endParaRPr lang="en-US" sz="3600" dirty="0"/>
          </a:p>
          <a:p>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34500"/>
            <a:ext cx="9144000" cy="5691663"/>
          </a:xfrm>
        </p:spPr>
        <p:txBody>
          <a:bodyPr>
            <a:normAutofit/>
          </a:bodyPr>
          <a:lstStyle/>
          <a:p>
            <a:pPr lvl="1" algn="ctr">
              <a:buNone/>
            </a:pPr>
            <a:r>
              <a:rPr lang="en-US" sz="3300" b="1" dirty="0" smtClean="0"/>
              <a:t>Video Clip 5</a:t>
            </a:r>
            <a:endParaRPr lang="en-US" sz="3300" b="1" dirty="0"/>
          </a:p>
        </p:txBody>
      </p:sp>
      <p:sp>
        <p:nvSpPr>
          <p:cNvPr id="4" name="TextBox 3"/>
          <p:cNvSpPr txBox="1"/>
          <p:nvPr/>
        </p:nvSpPr>
        <p:spPr>
          <a:xfrm>
            <a:off x="728420" y="1937288"/>
            <a:ext cx="8291594" cy="2862322"/>
          </a:xfrm>
          <a:prstGeom prst="rect">
            <a:avLst/>
          </a:prstGeom>
          <a:noFill/>
        </p:spPr>
        <p:txBody>
          <a:bodyPr wrap="square" rtlCol="0">
            <a:spAutoFit/>
          </a:bodyPr>
          <a:lstStyle/>
          <a:p>
            <a:r>
              <a:rPr lang="en-US" sz="3600" dirty="0" smtClean="0"/>
              <a:t>Harry Potter and The Sorcerer’s Stone</a:t>
            </a:r>
          </a:p>
          <a:p>
            <a:endParaRPr lang="en-US" sz="3600" dirty="0"/>
          </a:p>
          <a:p>
            <a:r>
              <a:rPr lang="en-US" sz="3600" dirty="0" smtClean="0"/>
              <a:t>-</a:t>
            </a:r>
            <a:r>
              <a:rPr lang="en-US" sz="3600" dirty="0" smtClean="0">
                <a:hlinkClick r:id="rId3"/>
              </a:rPr>
              <a:t>Clip 5</a:t>
            </a:r>
            <a:endParaRPr lang="en-US" sz="3600" dirty="0" smtClean="0"/>
          </a:p>
          <a:p>
            <a:endParaRPr lang="en-US" sz="3600" dirty="0"/>
          </a:p>
          <a:p>
            <a:endParaRPr lang="en-US" sz="3600" dirty="0"/>
          </a:p>
        </p:txBody>
      </p:sp>
    </p:spTree>
    <p:extLst>
      <p:ext uri="{BB962C8B-B14F-4D97-AF65-F5344CB8AC3E}">
        <p14:creationId xmlns:p14="http://schemas.microsoft.com/office/powerpoint/2010/main" val="1889976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34500"/>
            <a:ext cx="9144000" cy="5691663"/>
          </a:xfrm>
        </p:spPr>
        <p:txBody>
          <a:bodyPr>
            <a:normAutofit/>
          </a:bodyPr>
          <a:lstStyle/>
          <a:p>
            <a:pPr lvl="1" algn="ctr">
              <a:buNone/>
            </a:pPr>
            <a:r>
              <a:rPr lang="en-US" sz="3300" b="1" dirty="0" smtClean="0"/>
              <a:t>Video Clip 6</a:t>
            </a:r>
            <a:endParaRPr lang="en-US" sz="3300" b="1" dirty="0"/>
          </a:p>
        </p:txBody>
      </p:sp>
      <p:sp>
        <p:nvSpPr>
          <p:cNvPr id="4" name="TextBox 3"/>
          <p:cNvSpPr txBox="1"/>
          <p:nvPr/>
        </p:nvSpPr>
        <p:spPr>
          <a:xfrm>
            <a:off x="728420" y="1937288"/>
            <a:ext cx="8291594" cy="2862322"/>
          </a:xfrm>
          <a:prstGeom prst="rect">
            <a:avLst/>
          </a:prstGeom>
          <a:noFill/>
        </p:spPr>
        <p:txBody>
          <a:bodyPr wrap="square" rtlCol="0">
            <a:spAutoFit/>
          </a:bodyPr>
          <a:lstStyle/>
          <a:p>
            <a:r>
              <a:rPr lang="en-US" sz="3600" dirty="0" smtClean="0"/>
              <a:t>The LEGO Batman Movie</a:t>
            </a:r>
          </a:p>
          <a:p>
            <a:endParaRPr lang="en-US" sz="3600" dirty="0"/>
          </a:p>
          <a:p>
            <a:r>
              <a:rPr lang="en-US" sz="3600" dirty="0" smtClean="0"/>
              <a:t>-</a:t>
            </a:r>
            <a:r>
              <a:rPr lang="en-US" sz="3600" dirty="0" smtClean="0">
                <a:hlinkClick r:id="rId3"/>
              </a:rPr>
              <a:t>Clip 6</a:t>
            </a:r>
            <a:endParaRPr lang="en-US" sz="3600" dirty="0" smtClean="0"/>
          </a:p>
          <a:p>
            <a:endParaRPr lang="en-US" sz="3600" dirty="0"/>
          </a:p>
          <a:p>
            <a:endParaRPr lang="en-US" sz="3600" dirty="0"/>
          </a:p>
        </p:txBody>
      </p:sp>
    </p:spTree>
    <p:extLst>
      <p:ext uri="{BB962C8B-B14F-4D97-AF65-F5344CB8AC3E}">
        <p14:creationId xmlns:p14="http://schemas.microsoft.com/office/powerpoint/2010/main" val="1937800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Check Your Answers</a:t>
            </a:r>
            <a:endParaRPr lang="en-US" sz="6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6012875"/>
              </p:ext>
            </p:extLst>
          </p:nvPr>
        </p:nvGraphicFramePr>
        <p:xfrm>
          <a:off x="457200" y="1600200"/>
          <a:ext cx="8229600" cy="3931920"/>
        </p:xfrm>
        <a:graphic>
          <a:graphicData uri="http://schemas.openxmlformats.org/drawingml/2006/table">
            <a:tbl>
              <a:tblPr firstRow="1" bandRow="1">
                <a:tableStyleId>{5C22544A-7EE6-4342-B048-85BDC9FD1C3A}</a:tableStyleId>
              </a:tblPr>
              <a:tblGrid>
                <a:gridCol w="2951436"/>
                <a:gridCol w="5278164"/>
              </a:tblGrid>
              <a:tr h="370840">
                <a:tc>
                  <a:txBody>
                    <a:bodyPr/>
                    <a:lstStyle/>
                    <a:p>
                      <a:pPr algn="ctr"/>
                      <a:r>
                        <a:rPr lang="en-US" sz="2400" dirty="0" smtClean="0"/>
                        <a:t>VIDEO</a:t>
                      </a:r>
                      <a:r>
                        <a:rPr lang="en-US" sz="2400" baseline="0" dirty="0" smtClean="0"/>
                        <a:t> CLIP</a:t>
                      </a:r>
                      <a:endParaRPr lang="en-US" sz="2400" dirty="0"/>
                    </a:p>
                  </a:txBody>
                  <a:tcPr/>
                </a:tc>
                <a:tc>
                  <a:txBody>
                    <a:bodyPr/>
                    <a:lstStyle/>
                    <a:p>
                      <a:r>
                        <a:rPr lang="en-US" sz="2400" dirty="0" smtClean="0"/>
                        <a:t>DIRECT / INDIRECT CHARACTERIZATION</a:t>
                      </a:r>
                      <a:endParaRPr lang="en-US" sz="2400" dirty="0"/>
                    </a:p>
                  </a:txBody>
                  <a:tcPr/>
                </a:tc>
              </a:tr>
              <a:tr h="370840">
                <a:tc>
                  <a:txBody>
                    <a:bodyPr/>
                    <a:lstStyle/>
                    <a:p>
                      <a:pPr algn="ctr"/>
                      <a:r>
                        <a:rPr lang="en-US" sz="2400" b="1" dirty="0" smtClean="0"/>
                        <a:t>Mean</a:t>
                      </a:r>
                      <a:r>
                        <a:rPr lang="en-US" sz="2400" b="1" baseline="0" dirty="0" smtClean="0"/>
                        <a:t> Girls</a:t>
                      </a:r>
                      <a:r>
                        <a:rPr lang="en-US" sz="2400" b="1" dirty="0" smtClean="0"/>
                        <a:t> </a:t>
                      </a:r>
                      <a:endParaRPr lang="en-US" sz="2400" b="1" dirty="0"/>
                    </a:p>
                  </a:txBody>
                  <a:tcPr/>
                </a:tc>
                <a:tc>
                  <a:txBody>
                    <a:bodyPr/>
                    <a:lstStyle/>
                    <a:p>
                      <a:pPr algn="ctr"/>
                      <a:r>
                        <a:rPr lang="en-US" sz="2400" b="1" dirty="0" smtClean="0"/>
                        <a:t>DIRECT CHARACTERIZATION</a:t>
                      </a:r>
                      <a:endParaRPr lang="en-US" sz="2400" b="1" dirty="0"/>
                    </a:p>
                  </a:txBody>
                  <a:tcPr/>
                </a:tc>
              </a:tr>
              <a:tr h="370840">
                <a:tc>
                  <a:txBody>
                    <a:bodyPr/>
                    <a:lstStyle/>
                    <a:p>
                      <a:pPr algn="ctr"/>
                      <a:r>
                        <a:rPr lang="en-US" sz="2400" b="1" dirty="0" smtClean="0"/>
                        <a:t>Hunger</a:t>
                      </a:r>
                      <a:r>
                        <a:rPr lang="en-US" sz="2400" b="1" baseline="0" dirty="0" smtClean="0"/>
                        <a:t> Games</a:t>
                      </a:r>
                      <a:endParaRPr lang="en-US" sz="2400" b="1" dirty="0"/>
                    </a:p>
                  </a:txBody>
                  <a:tcPr/>
                </a:tc>
                <a:tc>
                  <a:txBody>
                    <a:bodyPr/>
                    <a:lstStyle/>
                    <a:p>
                      <a:pPr algn="ctr"/>
                      <a:r>
                        <a:rPr lang="en-US" sz="2400" b="1" dirty="0" smtClean="0"/>
                        <a:t>INDIRECT CHARACTERIZATION</a:t>
                      </a:r>
                      <a:endParaRPr lang="en-US" sz="2400" b="1" dirty="0"/>
                    </a:p>
                  </a:txBody>
                  <a:tcPr/>
                </a:tc>
              </a:tr>
              <a:tr h="370840">
                <a:tc>
                  <a:txBody>
                    <a:bodyPr/>
                    <a:lstStyle/>
                    <a:p>
                      <a:pPr algn="ctr"/>
                      <a:r>
                        <a:rPr lang="en-US" sz="2400" b="1" dirty="0" smtClean="0"/>
                        <a:t>Twilight</a:t>
                      </a:r>
                      <a:endParaRPr lang="en-US" sz="2400" b="1" dirty="0"/>
                    </a:p>
                  </a:txBody>
                  <a:tcPr/>
                </a:tc>
                <a:tc>
                  <a:txBody>
                    <a:bodyPr/>
                    <a:lstStyle/>
                    <a:p>
                      <a:pPr algn="ctr"/>
                      <a:r>
                        <a:rPr lang="en-US" sz="2400" b="1" dirty="0" smtClean="0"/>
                        <a:t>DIRECT CHARACTERIZATION</a:t>
                      </a:r>
                      <a:endParaRPr lang="en-US" sz="2400" b="1" dirty="0"/>
                    </a:p>
                  </a:txBody>
                  <a:tcPr/>
                </a:tc>
              </a:tr>
              <a:tr h="370840">
                <a:tc>
                  <a:txBody>
                    <a:bodyPr/>
                    <a:lstStyle/>
                    <a:p>
                      <a:pPr algn="ctr"/>
                      <a:r>
                        <a:rPr lang="en-US" sz="2400" b="1" dirty="0" err="1" smtClean="0"/>
                        <a:t>Zootopia</a:t>
                      </a:r>
                      <a:endParaRPr lang="en-US" sz="2400" b="1" dirty="0"/>
                    </a:p>
                  </a:txBody>
                  <a:tcPr/>
                </a:tc>
                <a:tc>
                  <a:txBody>
                    <a:bodyPr/>
                    <a:lstStyle/>
                    <a:p>
                      <a:pPr algn="ctr"/>
                      <a:r>
                        <a:rPr lang="en-US" sz="2400" b="1" dirty="0" smtClean="0"/>
                        <a:t>INDIRECT</a:t>
                      </a:r>
                      <a:r>
                        <a:rPr lang="en-US" sz="2400" b="1" baseline="0" dirty="0" smtClean="0"/>
                        <a:t> CHARACTERIZATION</a:t>
                      </a:r>
                      <a:endParaRPr lang="en-US" sz="2400" b="1" dirty="0"/>
                    </a:p>
                  </a:txBody>
                  <a:tcPr/>
                </a:tc>
              </a:tr>
              <a:tr h="370840">
                <a:tc>
                  <a:txBody>
                    <a:bodyPr/>
                    <a:lstStyle/>
                    <a:p>
                      <a:pPr algn="ctr"/>
                      <a:r>
                        <a:rPr lang="en-US" sz="2400" b="1" dirty="0" smtClean="0"/>
                        <a:t>Harry Potter</a:t>
                      </a:r>
                      <a:r>
                        <a:rPr lang="en-US" sz="2400" b="1" baseline="0" dirty="0" smtClean="0"/>
                        <a:t> and the </a:t>
                      </a:r>
                      <a:r>
                        <a:rPr lang="en-US" sz="2400" b="1" baseline="0" dirty="0" err="1" smtClean="0"/>
                        <a:t>Sorcer’s</a:t>
                      </a:r>
                      <a:r>
                        <a:rPr lang="en-US" sz="2400" b="1" baseline="0" dirty="0" smtClean="0"/>
                        <a:t> Stone</a:t>
                      </a:r>
                      <a:endParaRPr lang="en-US" sz="2400" b="1" dirty="0"/>
                    </a:p>
                  </a:txBody>
                  <a:tcPr/>
                </a:tc>
                <a:tc>
                  <a:txBody>
                    <a:bodyPr/>
                    <a:lstStyle/>
                    <a:p>
                      <a:pPr algn="ctr"/>
                      <a:r>
                        <a:rPr lang="en-US" sz="2400" b="1" dirty="0" smtClean="0"/>
                        <a:t>INDIRECT</a:t>
                      </a:r>
                      <a:r>
                        <a:rPr lang="en-US" sz="2400" b="1" baseline="0" dirty="0" smtClean="0"/>
                        <a:t> CHARACTERIZATION</a:t>
                      </a:r>
                      <a:endParaRPr lang="en-US" sz="2400" b="1" dirty="0"/>
                    </a:p>
                  </a:txBody>
                  <a:tcPr/>
                </a:tc>
              </a:tr>
              <a:tr h="370840">
                <a:tc>
                  <a:txBody>
                    <a:bodyPr/>
                    <a:lstStyle/>
                    <a:p>
                      <a:pPr algn="ctr"/>
                      <a:r>
                        <a:rPr lang="en-US" sz="2400" b="1" dirty="0" smtClean="0"/>
                        <a:t>The</a:t>
                      </a:r>
                      <a:r>
                        <a:rPr lang="en-US" sz="2400" b="1" baseline="0" dirty="0" smtClean="0"/>
                        <a:t> LEGO Batman Movie</a:t>
                      </a:r>
                      <a:endParaRPr lang="en-US" sz="2400" b="1" dirty="0"/>
                    </a:p>
                  </a:txBody>
                  <a:tcPr/>
                </a:tc>
                <a:tc>
                  <a:txBody>
                    <a:bodyPr/>
                    <a:lstStyle/>
                    <a:p>
                      <a:pPr algn="ctr"/>
                      <a:r>
                        <a:rPr lang="en-US" sz="2400" b="1" dirty="0" smtClean="0"/>
                        <a:t>DIRECT CHARACTERIZATION</a:t>
                      </a:r>
                      <a:endParaRPr lang="en-US" sz="2400" b="1" dirty="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PERFORMANCE TASK!</a:t>
            </a:r>
            <a:endParaRPr lang="en-US" b="1" dirty="0">
              <a:solidFill>
                <a:srgbClr val="0000FF"/>
              </a:solidFill>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u="sng" dirty="0" smtClean="0"/>
              <a:t>Choose</a:t>
            </a:r>
            <a:r>
              <a:rPr lang="en-US" dirty="0" smtClean="0"/>
              <a:t> a trait from the basket.</a:t>
            </a:r>
          </a:p>
          <a:p>
            <a:pPr marL="514350" indent="-514350">
              <a:buFont typeface="+mj-lt"/>
              <a:buAutoNum type="arabicPeriod"/>
            </a:pPr>
            <a:r>
              <a:rPr lang="en-US" u="sng" dirty="0" smtClean="0"/>
              <a:t>Create</a:t>
            </a:r>
            <a:r>
              <a:rPr lang="en-US" dirty="0" smtClean="0"/>
              <a:t> a short skit with your group (assigned by Mrs. </a:t>
            </a:r>
            <a:r>
              <a:rPr lang="en-US" dirty="0" err="1" smtClean="0"/>
              <a:t>Humbyrd</a:t>
            </a:r>
            <a:r>
              <a:rPr lang="en-US" dirty="0" smtClean="0"/>
              <a:t>) to indirectly show these traits to your classmates. You have approximately 5-7 minutes to plan.</a:t>
            </a:r>
          </a:p>
          <a:p>
            <a:pPr marL="514350" indent="-514350">
              <a:buFont typeface="+mj-lt"/>
              <a:buAutoNum type="arabicPeriod"/>
            </a:pPr>
            <a:r>
              <a:rPr lang="en-US" dirty="0" smtClean="0"/>
              <a:t>Make sure you </a:t>
            </a:r>
            <a:r>
              <a:rPr lang="en-US" u="sng" dirty="0" smtClean="0"/>
              <a:t>demonstrate</a:t>
            </a:r>
            <a:r>
              <a:rPr lang="en-US" dirty="0" smtClean="0"/>
              <a:t> this trait through a characters </a:t>
            </a:r>
            <a:r>
              <a:rPr lang="en-US" b="1" dirty="0" smtClean="0"/>
              <a:t>thoughts</a:t>
            </a:r>
            <a:r>
              <a:rPr lang="en-US" dirty="0" smtClean="0"/>
              <a:t>, </a:t>
            </a:r>
            <a:r>
              <a:rPr lang="en-US" b="1" dirty="0" smtClean="0"/>
              <a:t>speech</a:t>
            </a:r>
            <a:r>
              <a:rPr lang="en-US" dirty="0" smtClean="0"/>
              <a:t>, or </a:t>
            </a:r>
            <a:r>
              <a:rPr lang="en-US" b="1" dirty="0" smtClean="0"/>
              <a:t>actions</a:t>
            </a:r>
            <a:r>
              <a:rPr lang="en-US" dirty="0" smtClean="0"/>
              <a:t>.  </a:t>
            </a:r>
          </a:p>
          <a:p>
            <a:pPr marL="514350" indent="-514350">
              <a:buFont typeface="+mj-lt"/>
              <a:buAutoNum type="arabicPeriod"/>
            </a:pPr>
            <a:r>
              <a:rPr lang="en-US" dirty="0" smtClean="0"/>
              <a:t>Your classmates will then infer what traits you are performing.</a:t>
            </a:r>
          </a:p>
          <a:p>
            <a:pPr marL="0" indent="0">
              <a:buNone/>
            </a:pPr>
            <a:endParaRPr lang="en-US" dirty="0"/>
          </a:p>
        </p:txBody>
      </p:sp>
      <p:sp>
        <p:nvSpPr>
          <p:cNvPr id="4" name="5-Point Star 3"/>
          <p:cNvSpPr/>
          <p:nvPr/>
        </p:nvSpPr>
        <p:spPr>
          <a:xfrm>
            <a:off x="557212" y="274638"/>
            <a:ext cx="1371601" cy="1325562"/>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5-Point Star 4"/>
          <p:cNvSpPr/>
          <p:nvPr/>
        </p:nvSpPr>
        <p:spPr>
          <a:xfrm>
            <a:off x="7553054" y="846138"/>
            <a:ext cx="1233758" cy="1111976"/>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5-Point Star 5"/>
          <p:cNvSpPr/>
          <p:nvPr/>
        </p:nvSpPr>
        <p:spPr>
          <a:xfrm>
            <a:off x="7489848" y="5491956"/>
            <a:ext cx="1006520" cy="126841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447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solidFill>
                  <a:srgbClr val="3366FF"/>
                </a:solidFill>
              </a:rPr>
              <a:t>Direct Characterization</a:t>
            </a:r>
            <a:endParaRPr lang="en-US" sz="6600" b="1" dirty="0">
              <a:solidFill>
                <a:srgbClr val="3366FF"/>
              </a:solidFill>
            </a:endParaRPr>
          </a:p>
        </p:txBody>
      </p:sp>
      <p:sp>
        <p:nvSpPr>
          <p:cNvPr id="3" name="Content Placeholder 2"/>
          <p:cNvSpPr>
            <a:spLocks noGrp="1"/>
          </p:cNvSpPr>
          <p:nvPr>
            <p:ph idx="1"/>
          </p:nvPr>
        </p:nvSpPr>
        <p:spPr/>
        <p:txBody>
          <a:bodyPr>
            <a:normAutofit/>
          </a:bodyPr>
          <a:lstStyle/>
          <a:p>
            <a:r>
              <a:rPr lang="en-US" sz="4800" b="1" dirty="0" smtClean="0"/>
              <a:t>The writer directly states or describes the characters’ traits.</a:t>
            </a:r>
          </a:p>
          <a:p>
            <a:r>
              <a:rPr lang="en-US" sz="4000" b="1" i="1" dirty="0" smtClean="0"/>
              <a:t>Example</a:t>
            </a:r>
            <a:r>
              <a:rPr lang="en-US" sz="4000" i="1" dirty="0" smtClean="0"/>
              <a:t> – “The new boy and quiet girl were at the basketball game together.”</a:t>
            </a:r>
            <a:endParaRPr lang="en-US" sz="40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274638"/>
            <a:ext cx="8756316" cy="1143000"/>
          </a:xfrm>
        </p:spPr>
        <p:txBody>
          <a:bodyPr>
            <a:noAutofit/>
          </a:bodyPr>
          <a:lstStyle/>
          <a:p>
            <a:r>
              <a:rPr lang="en-US" sz="6600" b="1" dirty="0" smtClean="0">
                <a:solidFill>
                  <a:srgbClr val="3366FF"/>
                </a:solidFill>
              </a:rPr>
              <a:t>Indirect Characterization</a:t>
            </a:r>
            <a:endParaRPr lang="en-US" sz="6600" b="1" dirty="0">
              <a:solidFill>
                <a:srgbClr val="3366FF"/>
              </a:solidFill>
            </a:endParaRPr>
          </a:p>
        </p:txBody>
      </p:sp>
      <p:sp>
        <p:nvSpPr>
          <p:cNvPr id="3" name="Content Placeholder 2"/>
          <p:cNvSpPr>
            <a:spLocks noGrp="1"/>
          </p:cNvSpPr>
          <p:nvPr>
            <p:ph idx="1"/>
          </p:nvPr>
        </p:nvSpPr>
        <p:spPr>
          <a:xfrm>
            <a:off x="457200" y="1600200"/>
            <a:ext cx="8229600" cy="5070642"/>
          </a:xfrm>
        </p:spPr>
        <p:txBody>
          <a:bodyPr>
            <a:normAutofit/>
          </a:bodyPr>
          <a:lstStyle/>
          <a:p>
            <a:r>
              <a:rPr lang="en-US" sz="3600" b="1" dirty="0" smtClean="0"/>
              <a:t>You must make an </a:t>
            </a:r>
            <a:r>
              <a:rPr lang="en-US" sz="3600" b="1" u="sng" dirty="0" smtClean="0"/>
              <a:t>INFERENCE</a:t>
            </a:r>
            <a:r>
              <a:rPr lang="en-US" sz="3600" b="1" dirty="0" smtClean="0"/>
              <a:t> based on a characters</a:t>
            </a:r>
          </a:p>
          <a:p>
            <a:pPr lvl="4"/>
            <a:r>
              <a:rPr lang="en-US" sz="3600" b="1" dirty="0" smtClean="0"/>
              <a:t>Speech</a:t>
            </a:r>
            <a:endParaRPr lang="en-US" sz="3600" b="1" dirty="0"/>
          </a:p>
          <a:p>
            <a:pPr lvl="4"/>
            <a:r>
              <a:rPr lang="en-US" sz="3600" b="1" dirty="0" smtClean="0"/>
              <a:t>Thoughts	</a:t>
            </a:r>
          </a:p>
          <a:p>
            <a:pPr lvl="4"/>
            <a:r>
              <a:rPr lang="en-US" sz="3600" b="1" dirty="0" smtClean="0"/>
              <a:t>Actions</a:t>
            </a:r>
          </a:p>
          <a:p>
            <a:pPr marL="1828800" lvl="4" indent="0">
              <a:buNone/>
            </a:pPr>
            <a:endParaRPr lang="en-US" b="1" dirty="0"/>
          </a:p>
          <a:p>
            <a:r>
              <a:rPr lang="en-US" b="1" i="1" dirty="0" smtClean="0"/>
              <a:t>What is an inference?</a:t>
            </a:r>
          </a:p>
          <a:p>
            <a:pPr lvl="1"/>
            <a:r>
              <a:rPr lang="en-US" b="1" dirty="0" smtClean="0"/>
              <a:t>Educated guess based on clues provided</a:t>
            </a:r>
          </a:p>
        </p:txBody>
      </p:sp>
      <p:sp>
        <p:nvSpPr>
          <p:cNvPr id="4" name="Down Arrow 3"/>
          <p:cNvSpPr/>
          <p:nvPr/>
        </p:nvSpPr>
        <p:spPr>
          <a:xfrm>
            <a:off x="4598125" y="2351314"/>
            <a:ext cx="2233749" cy="316121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274638"/>
            <a:ext cx="8756316" cy="1143000"/>
          </a:xfrm>
        </p:spPr>
        <p:txBody>
          <a:bodyPr>
            <a:noAutofit/>
          </a:bodyPr>
          <a:lstStyle/>
          <a:p>
            <a:r>
              <a:rPr lang="en-US" sz="6600" b="1" dirty="0" smtClean="0">
                <a:solidFill>
                  <a:srgbClr val="3366FF"/>
                </a:solidFill>
              </a:rPr>
              <a:t>SPEECH</a:t>
            </a:r>
            <a:endParaRPr lang="en-US" sz="6600" b="1" dirty="0">
              <a:solidFill>
                <a:srgbClr val="3366FF"/>
              </a:solidFill>
            </a:endParaRPr>
          </a:p>
        </p:txBody>
      </p:sp>
      <p:sp>
        <p:nvSpPr>
          <p:cNvPr id="3" name="Content Placeholder 2"/>
          <p:cNvSpPr>
            <a:spLocks noGrp="1"/>
          </p:cNvSpPr>
          <p:nvPr>
            <p:ph idx="1"/>
          </p:nvPr>
        </p:nvSpPr>
        <p:spPr>
          <a:xfrm>
            <a:off x="457200" y="1600200"/>
            <a:ext cx="8229600" cy="5070642"/>
          </a:xfrm>
        </p:spPr>
        <p:txBody>
          <a:bodyPr>
            <a:normAutofit/>
          </a:bodyPr>
          <a:lstStyle/>
          <a:p>
            <a:r>
              <a:rPr lang="en-US" sz="3600" b="1" dirty="0" smtClean="0"/>
              <a:t>What does the character say?</a:t>
            </a:r>
          </a:p>
          <a:p>
            <a:r>
              <a:rPr lang="en-US" sz="3600" b="1" dirty="0" smtClean="0"/>
              <a:t>How does the character speak?</a:t>
            </a:r>
          </a:p>
          <a:p>
            <a:endParaRPr lang="en-US" sz="3600" b="1" dirty="0" smtClean="0"/>
          </a:p>
          <a:p>
            <a:r>
              <a:rPr lang="en-US" sz="3600" b="1" dirty="0" smtClean="0"/>
              <a:t>Example</a:t>
            </a:r>
            <a:r>
              <a:rPr lang="en-US" sz="3600" dirty="0" smtClean="0"/>
              <a:t> – “Hey, we can have lots of fun at camp this summer!  I love being outside!”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274638"/>
            <a:ext cx="8756316" cy="1143000"/>
          </a:xfrm>
        </p:spPr>
        <p:txBody>
          <a:bodyPr>
            <a:noAutofit/>
          </a:bodyPr>
          <a:lstStyle/>
          <a:p>
            <a:r>
              <a:rPr lang="en-US" sz="6600" b="1" dirty="0" smtClean="0">
                <a:solidFill>
                  <a:srgbClr val="3366FF"/>
                </a:solidFill>
              </a:rPr>
              <a:t>THOUGHTS</a:t>
            </a:r>
            <a:endParaRPr lang="en-US" sz="6600" b="1" dirty="0">
              <a:solidFill>
                <a:srgbClr val="3366FF"/>
              </a:solidFill>
            </a:endParaRPr>
          </a:p>
        </p:txBody>
      </p:sp>
      <p:sp>
        <p:nvSpPr>
          <p:cNvPr id="3" name="Content Placeholder 2"/>
          <p:cNvSpPr>
            <a:spLocks noGrp="1"/>
          </p:cNvSpPr>
          <p:nvPr>
            <p:ph idx="1"/>
          </p:nvPr>
        </p:nvSpPr>
        <p:spPr>
          <a:xfrm>
            <a:off x="457200" y="1600200"/>
            <a:ext cx="8229600" cy="5070642"/>
          </a:xfrm>
        </p:spPr>
        <p:txBody>
          <a:bodyPr>
            <a:normAutofit/>
          </a:bodyPr>
          <a:lstStyle/>
          <a:p>
            <a:r>
              <a:rPr lang="en-US" sz="3600" b="1" dirty="0" smtClean="0"/>
              <a:t>What is revealed through the character’s thoughts and feelings?</a:t>
            </a:r>
          </a:p>
          <a:p>
            <a:endParaRPr lang="en-US" sz="3600" b="1" dirty="0" smtClean="0"/>
          </a:p>
          <a:p>
            <a:r>
              <a:rPr lang="en-US" sz="3600" b="1" dirty="0" smtClean="0"/>
              <a:t>Example</a:t>
            </a:r>
            <a:r>
              <a:rPr lang="en-US" sz="3600" dirty="0" smtClean="0"/>
              <a:t> – “I wish it would stop raining!  I am very tired of sitting inside!  There is nothing to do!”</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274638"/>
            <a:ext cx="8756316" cy="1143000"/>
          </a:xfrm>
        </p:spPr>
        <p:txBody>
          <a:bodyPr>
            <a:noAutofit/>
          </a:bodyPr>
          <a:lstStyle/>
          <a:p>
            <a:r>
              <a:rPr lang="en-US" sz="6600" b="1" dirty="0" smtClean="0">
                <a:solidFill>
                  <a:srgbClr val="3366FF"/>
                </a:solidFill>
              </a:rPr>
              <a:t>ACTIONS</a:t>
            </a:r>
            <a:endParaRPr lang="en-US" sz="6600" b="1" dirty="0">
              <a:solidFill>
                <a:srgbClr val="3366FF"/>
              </a:solidFill>
            </a:endParaRPr>
          </a:p>
        </p:txBody>
      </p:sp>
      <p:sp>
        <p:nvSpPr>
          <p:cNvPr id="3" name="Content Placeholder 2"/>
          <p:cNvSpPr>
            <a:spLocks noGrp="1"/>
          </p:cNvSpPr>
          <p:nvPr>
            <p:ph idx="1"/>
          </p:nvPr>
        </p:nvSpPr>
        <p:spPr>
          <a:xfrm>
            <a:off x="457200" y="1600200"/>
            <a:ext cx="8229600" cy="5070642"/>
          </a:xfrm>
        </p:spPr>
        <p:txBody>
          <a:bodyPr>
            <a:normAutofit/>
          </a:bodyPr>
          <a:lstStyle/>
          <a:p>
            <a:r>
              <a:rPr lang="en-US" sz="3600" b="1" dirty="0" smtClean="0"/>
              <a:t>What does the character do?</a:t>
            </a:r>
          </a:p>
          <a:p>
            <a:r>
              <a:rPr lang="en-US" sz="3600" b="1" dirty="0" smtClean="0"/>
              <a:t>How does the character behave?</a:t>
            </a:r>
          </a:p>
          <a:p>
            <a:endParaRPr lang="en-US" sz="3600" b="1" dirty="0" smtClean="0"/>
          </a:p>
          <a:p>
            <a:r>
              <a:rPr lang="en-US" sz="3600" b="1" dirty="0" smtClean="0"/>
              <a:t>Example</a:t>
            </a:r>
            <a:r>
              <a:rPr lang="en-US" sz="3600" dirty="0" smtClean="0"/>
              <a:t> – The girl rode the lawn mower through the house and into the garage.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21" y="274638"/>
            <a:ext cx="8756316" cy="1143000"/>
          </a:xfrm>
        </p:spPr>
        <p:txBody>
          <a:bodyPr>
            <a:noAutofit/>
          </a:bodyPr>
          <a:lstStyle/>
          <a:p>
            <a:r>
              <a:rPr lang="en-US" sz="6600" b="1" dirty="0" smtClean="0">
                <a:solidFill>
                  <a:srgbClr val="3366FF"/>
                </a:solidFill>
              </a:rPr>
              <a:t>REMEMBER</a:t>
            </a:r>
            <a:endParaRPr lang="en-US" sz="6600" b="1" dirty="0">
              <a:solidFill>
                <a:srgbClr val="3366FF"/>
              </a:solidFill>
            </a:endParaRPr>
          </a:p>
        </p:txBody>
      </p:sp>
      <p:sp>
        <p:nvSpPr>
          <p:cNvPr id="3" name="Content Placeholder 2"/>
          <p:cNvSpPr>
            <a:spLocks noGrp="1"/>
          </p:cNvSpPr>
          <p:nvPr>
            <p:ph idx="1"/>
          </p:nvPr>
        </p:nvSpPr>
        <p:spPr>
          <a:xfrm>
            <a:off x="457200" y="1600200"/>
            <a:ext cx="8229600" cy="5070642"/>
          </a:xfrm>
        </p:spPr>
        <p:txBody>
          <a:bodyPr>
            <a:normAutofit/>
          </a:bodyPr>
          <a:lstStyle/>
          <a:p>
            <a:r>
              <a:rPr lang="en-US" sz="3600" b="1" dirty="0" smtClean="0"/>
              <a:t>The difference between direct characterization and indirect characterization is </a:t>
            </a:r>
            <a:r>
              <a:rPr lang="en-US" sz="3600" b="1" dirty="0" smtClean="0">
                <a:solidFill>
                  <a:srgbClr val="3366FF"/>
                </a:solidFill>
              </a:rPr>
              <a:t>TELLING vs. SHOWING</a:t>
            </a:r>
            <a:r>
              <a:rPr lang="en-US" sz="3600" b="1" dirty="0" smtClean="0"/>
              <a: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11521</TotalTime>
  <Words>1224</Words>
  <Application>Microsoft Office PowerPoint</Application>
  <PresentationFormat>On-screen Show (4:3)</PresentationFormat>
  <Paragraphs>161</Paragraphs>
  <Slides>35</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Direct and Indirect Characterization</vt:lpstr>
      <vt:lpstr>Traits vs. Emotions</vt:lpstr>
      <vt:lpstr>Characterization</vt:lpstr>
      <vt:lpstr>Direct Characterization</vt:lpstr>
      <vt:lpstr>Indirect Characterization</vt:lpstr>
      <vt:lpstr>SPEECH</vt:lpstr>
      <vt:lpstr>THOUGHTS</vt:lpstr>
      <vt:lpstr>ACTIONS</vt:lpstr>
      <vt:lpstr>REMEMBER</vt:lpstr>
      <vt:lpstr>Your Turn</vt:lpstr>
      <vt:lpstr>PRACTICE </vt:lpstr>
      <vt:lpstr>PRACTICE </vt:lpstr>
      <vt:lpstr>PRACTICE </vt:lpstr>
      <vt:lpstr>PRACTICE </vt:lpstr>
      <vt:lpstr>PRACTICE </vt:lpstr>
      <vt:lpstr>PRACTICE </vt:lpstr>
      <vt:lpstr>PRACTICE </vt:lpstr>
      <vt:lpstr>PRACTICE</vt:lpstr>
      <vt:lpstr>PRACTICE</vt:lpstr>
      <vt:lpstr>PRACTICE </vt:lpstr>
      <vt:lpstr>PRACTICE  </vt:lpstr>
      <vt:lpstr>PRACTICE</vt:lpstr>
      <vt:lpstr>PRACTICE #8</vt:lpstr>
      <vt:lpstr>PRACTICE #8</vt:lpstr>
      <vt:lpstr>Let’s Review…</vt:lpstr>
      <vt:lpstr>Video Clips</vt:lpstr>
      <vt:lpstr>PowerPoint Presentation</vt:lpstr>
      <vt:lpstr>Video Clip #1</vt:lpstr>
      <vt:lpstr>Video Clip #2</vt:lpstr>
      <vt:lpstr>Video Clip #3</vt:lpstr>
      <vt:lpstr>PowerPoint Presentation</vt:lpstr>
      <vt:lpstr>PowerPoint Presentation</vt:lpstr>
      <vt:lpstr>PowerPoint Presentation</vt:lpstr>
      <vt:lpstr>Check Your Answers</vt:lpstr>
      <vt:lpstr>PERFORMANCE TASK!</vt:lpstr>
    </vt:vector>
  </TitlesOfParts>
  <Company>Eagle Grove Community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 and Indirect Characterization</dc:title>
  <dc:creator>Carrie Christopher</dc:creator>
  <cp:lastModifiedBy>Ashley Ross</cp:lastModifiedBy>
  <cp:revision>25</cp:revision>
  <cp:lastPrinted>2015-09-18T11:35:12Z</cp:lastPrinted>
  <dcterms:created xsi:type="dcterms:W3CDTF">2013-04-22T19:13:43Z</dcterms:created>
  <dcterms:modified xsi:type="dcterms:W3CDTF">2017-09-25T10:46:12Z</dcterms:modified>
</cp:coreProperties>
</file>